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7.xml" ContentType="application/inkml+xml"/>
  <Override PartName="/ppt/ink/ink18.xml" ContentType="application/inkml+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8.xml" ContentType="application/vnd.openxmlformats-officedocument.presentationml.notesSlide+xml"/>
  <Override PartName="/ppt/ink/ink27.xml" ContentType="application/inkml+xml"/>
  <Override PartName="/ppt/notesSlides/notesSlide19.xml" ContentType="application/vnd.openxmlformats-officedocument.presentationml.notesSlide+xml"/>
  <Override PartName="/ppt/ink/ink28.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9.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30.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3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167" r:id="rId2"/>
    <p:sldId id="944" r:id="rId3"/>
    <p:sldId id="3544" r:id="rId4"/>
    <p:sldId id="3002" r:id="rId5"/>
    <p:sldId id="3545" r:id="rId6"/>
    <p:sldId id="3546" r:id="rId7"/>
    <p:sldId id="3499" r:id="rId8"/>
    <p:sldId id="3540" r:id="rId9"/>
    <p:sldId id="3541" r:id="rId10"/>
    <p:sldId id="3542" r:id="rId11"/>
    <p:sldId id="3168" r:id="rId12"/>
    <p:sldId id="3345" r:id="rId13"/>
    <p:sldId id="3040" r:id="rId14"/>
    <p:sldId id="3254" r:id="rId15"/>
    <p:sldId id="3453" r:id="rId16"/>
    <p:sldId id="3346" r:id="rId17"/>
    <p:sldId id="291" r:id="rId18"/>
    <p:sldId id="3560" r:id="rId19"/>
    <p:sldId id="3291" r:id="rId20"/>
    <p:sldId id="3550" r:id="rId21"/>
    <p:sldId id="3150" r:id="rId22"/>
    <p:sldId id="3251" r:id="rId23"/>
    <p:sldId id="3551" r:id="rId24"/>
    <p:sldId id="278" r:id="rId25"/>
    <p:sldId id="279" r:id="rId26"/>
    <p:sldId id="280" r:id="rId27"/>
    <p:sldId id="281" r:id="rId28"/>
    <p:sldId id="3569" r:id="rId29"/>
    <p:sldId id="3198" r:id="rId30"/>
    <p:sldId id="3297" r:id="rId31"/>
    <p:sldId id="3145" r:id="rId32"/>
    <p:sldId id="2272" r:id="rId33"/>
    <p:sldId id="3496" r:id="rId34"/>
    <p:sldId id="3475" r:id="rId35"/>
    <p:sldId id="3498" r:id="rId36"/>
    <p:sldId id="3497" r:id="rId37"/>
    <p:sldId id="3377" r:id="rId38"/>
    <p:sldId id="2120" r:id="rId39"/>
    <p:sldId id="259" r:id="rId40"/>
    <p:sldId id="3553" r:id="rId41"/>
    <p:sldId id="2614" r:id="rId42"/>
    <p:sldId id="3179" r:id="rId43"/>
    <p:sldId id="3404" r:id="rId44"/>
    <p:sldId id="2984" r:id="rId45"/>
    <p:sldId id="3171" r:id="rId46"/>
    <p:sldId id="3172" r:id="rId47"/>
    <p:sldId id="3556" r:id="rId48"/>
    <p:sldId id="3564" r:id="rId49"/>
    <p:sldId id="3563" r:id="rId50"/>
    <p:sldId id="3552" r:id="rId51"/>
    <p:sldId id="3405" r:id="rId52"/>
    <p:sldId id="3580" r:id="rId53"/>
    <p:sldId id="3173" r:id="rId54"/>
    <p:sldId id="3174" r:id="rId55"/>
    <p:sldId id="3175" r:id="rId56"/>
    <p:sldId id="3185" r:id="rId57"/>
    <p:sldId id="1869" r:id="rId58"/>
    <p:sldId id="2650" r:id="rId59"/>
    <p:sldId id="3281" r:id="rId60"/>
    <p:sldId id="3230" r:id="rId61"/>
    <p:sldId id="2262" r:id="rId62"/>
    <p:sldId id="3300" r:id="rId63"/>
    <p:sldId id="3301" r:id="rId64"/>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木下 典彦" initials="木下" lastIdx="2" clrIdx="0">
    <p:extLst>
      <p:ext uri="{19B8F6BF-5375-455C-9EA6-DF929625EA0E}">
        <p15:presenceInfo xmlns:p15="http://schemas.microsoft.com/office/powerpoint/2012/main" userId="5a28ba958b1f1e28" providerId="Windows Live"/>
      </p:ext>
    </p:extLst>
  </p:cmAuthor>
  <p:cmAuthor id="2" name="木下典彦" initials="木下典彦" lastIdx="2" clrIdx="1">
    <p:extLst>
      <p:ext uri="{19B8F6BF-5375-455C-9EA6-DF929625EA0E}">
        <p15:presenceInfo xmlns:p15="http://schemas.microsoft.com/office/powerpoint/2012/main" userId="S::n.kinoshita@nodus.co.jp::c9df71c0-553b-4254-be64-4aefe7e5da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000FF"/>
    <a:srgbClr val="FF00FF"/>
    <a:srgbClr val="9E23BF"/>
    <a:srgbClr val="EF19CB"/>
    <a:srgbClr val="0033CC"/>
    <a:srgbClr val="0F0BB5"/>
    <a:srgbClr val="006600"/>
    <a:srgbClr val="195BEF"/>
    <a:srgbClr val="A81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3" autoAdjust="0"/>
    <p:restoredTop sz="84584" autoAdjust="0"/>
  </p:normalViewPr>
  <p:slideViewPr>
    <p:cSldViewPr snapToGrid="0">
      <p:cViewPr varScale="1">
        <p:scale>
          <a:sx n="83" d="100"/>
          <a:sy n="83" d="100"/>
        </p:scale>
        <p:origin x="446" y="72"/>
      </p:cViewPr>
      <p:guideLst/>
    </p:cSldViewPr>
  </p:slideViewPr>
  <p:notesTextViewPr>
    <p:cViewPr>
      <p:scale>
        <a:sx n="75" d="100"/>
        <a:sy n="75" d="100"/>
      </p:scale>
      <p:origin x="0" y="0"/>
    </p:cViewPr>
  </p:notesTextViewPr>
  <p:sorterViewPr>
    <p:cViewPr>
      <p:scale>
        <a:sx n="100" d="100"/>
        <a:sy n="100" d="100"/>
      </p:scale>
      <p:origin x="0" y="-194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503C1-74DB-47A8-9E0F-54F904D3DE05}"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kumimoji="1" lang="ja-JP" altLang="en-US"/>
        </a:p>
      </dgm:t>
    </dgm:pt>
    <dgm:pt modelId="{00F94BC5-7A18-483B-82CE-72E74499D0EF}">
      <dgm:prSet phldrT="[テキスト]"/>
      <dgm:spPr/>
      <dgm:t>
        <a:bodyPr/>
        <a:lstStyle/>
        <a:p>
          <a:r>
            <a:rPr kumimoji="1" lang="en-US" altLang="ja-JP" dirty="0">
              <a:solidFill>
                <a:schemeClr val="tx1">
                  <a:lumMod val="50000"/>
                  <a:lumOff val="50000"/>
                </a:schemeClr>
              </a:solidFill>
            </a:rPr>
            <a:t>Will</a:t>
          </a:r>
          <a:endParaRPr kumimoji="1" lang="ja-JP" altLang="en-US" dirty="0">
            <a:solidFill>
              <a:schemeClr val="tx1">
                <a:lumMod val="50000"/>
                <a:lumOff val="50000"/>
              </a:schemeClr>
            </a:solidFill>
          </a:endParaRPr>
        </a:p>
      </dgm:t>
    </dgm:pt>
    <dgm:pt modelId="{04F2B90A-532F-4D69-8E96-A802503AE98B}" type="parTrans" cxnId="{00F70428-1D8B-43B3-A3C7-BFCEC18DB1EB}">
      <dgm:prSet/>
      <dgm:spPr/>
      <dgm:t>
        <a:bodyPr/>
        <a:lstStyle/>
        <a:p>
          <a:endParaRPr kumimoji="1" lang="ja-JP" altLang="en-US">
            <a:solidFill>
              <a:schemeClr val="tx1">
                <a:lumMod val="50000"/>
                <a:lumOff val="50000"/>
              </a:schemeClr>
            </a:solidFill>
          </a:endParaRPr>
        </a:p>
      </dgm:t>
    </dgm:pt>
    <dgm:pt modelId="{24ACC01E-1D21-43A5-B05A-579FDE987F46}" type="sibTrans" cxnId="{00F70428-1D8B-43B3-A3C7-BFCEC18DB1EB}">
      <dgm:prSet/>
      <dgm:spPr/>
      <dgm:t>
        <a:bodyPr/>
        <a:lstStyle/>
        <a:p>
          <a:endParaRPr kumimoji="1" lang="ja-JP" altLang="en-US">
            <a:solidFill>
              <a:schemeClr val="tx1">
                <a:lumMod val="50000"/>
                <a:lumOff val="50000"/>
              </a:schemeClr>
            </a:solidFill>
          </a:endParaRPr>
        </a:p>
      </dgm:t>
    </dgm:pt>
    <dgm:pt modelId="{ACCC4D59-7038-4C62-A242-78A49BF91F65}">
      <dgm:prSet phldrT="[テキスト]"/>
      <dgm:spPr/>
      <dgm:t>
        <a:bodyPr/>
        <a:lstStyle/>
        <a:p>
          <a:r>
            <a:rPr kumimoji="1" lang="en-US" altLang="ja-JP" dirty="0">
              <a:solidFill>
                <a:schemeClr val="tx1">
                  <a:lumMod val="50000"/>
                  <a:lumOff val="50000"/>
                </a:schemeClr>
              </a:solidFill>
            </a:rPr>
            <a:t>Can</a:t>
          </a:r>
          <a:endParaRPr kumimoji="1" lang="ja-JP" altLang="en-US" dirty="0">
            <a:solidFill>
              <a:schemeClr val="tx1">
                <a:lumMod val="50000"/>
                <a:lumOff val="50000"/>
              </a:schemeClr>
            </a:solidFill>
          </a:endParaRPr>
        </a:p>
      </dgm:t>
    </dgm:pt>
    <dgm:pt modelId="{9632A80F-3754-46A9-A27E-5AF53183138B}" type="parTrans" cxnId="{1A485C81-6EC9-4C7E-B206-281774BF80EC}">
      <dgm:prSet/>
      <dgm:spPr/>
      <dgm:t>
        <a:bodyPr/>
        <a:lstStyle/>
        <a:p>
          <a:endParaRPr kumimoji="1" lang="ja-JP" altLang="en-US">
            <a:solidFill>
              <a:schemeClr val="tx1">
                <a:lumMod val="50000"/>
                <a:lumOff val="50000"/>
              </a:schemeClr>
            </a:solidFill>
          </a:endParaRPr>
        </a:p>
      </dgm:t>
    </dgm:pt>
    <dgm:pt modelId="{1E43673F-67C6-4045-AF33-A62DEB0165B6}" type="sibTrans" cxnId="{1A485C81-6EC9-4C7E-B206-281774BF80EC}">
      <dgm:prSet/>
      <dgm:spPr/>
      <dgm:t>
        <a:bodyPr/>
        <a:lstStyle/>
        <a:p>
          <a:endParaRPr kumimoji="1" lang="ja-JP" altLang="en-US">
            <a:solidFill>
              <a:schemeClr val="tx1">
                <a:lumMod val="50000"/>
                <a:lumOff val="50000"/>
              </a:schemeClr>
            </a:solidFill>
          </a:endParaRPr>
        </a:p>
      </dgm:t>
    </dgm:pt>
    <dgm:pt modelId="{58C87BEC-C11B-4CE8-9501-314DE5340EF1}">
      <dgm:prSet phldrT="[テキスト]"/>
      <dgm:spPr/>
      <dgm:t>
        <a:bodyPr/>
        <a:lstStyle/>
        <a:p>
          <a:r>
            <a:rPr kumimoji="1" lang="en-US" altLang="ja-JP" dirty="0">
              <a:solidFill>
                <a:schemeClr val="tx1">
                  <a:lumMod val="50000"/>
                  <a:lumOff val="50000"/>
                </a:schemeClr>
              </a:solidFill>
            </a:rPr>
            <a:t>Must</a:t>
          </a:r>
          <a:endParaRPr kumimoji="1" lang="ja-JP" altLang="en-US" dirty="0">
            <a:solidFill>
              <a:schemeClr val="tx1">
                <a:lumMod val="50000"/>
                <a:lumOff val="50000"/>
              </a:schemeClr>
            </a:solidFill>
          </a:endParaRPr>
        </a:p>
      </dgm:t>
    </dgm:pt>
    <dgm:pt modelId="{7910B018-836C-4BA7-8886-3ED764E8C581}" type="parTrans" cxnId="{7E923FCE-F446-4410-BE87-A9E1AC97982C}">
      <dgm:prSet/>
      <dgm:spPr/>
      <dgm:t>
        <a:bodyPr/>
        <a:lstStyle/>
        <a:p>
          <a:endParaRPr kumimoji="1" lang="ja-JP" altLang="en-US">
            <a:solidFill>
              <a:schemeClr val="tx1">
                <a:lumMod val="50000"/>
                <a:lumOff val="50000"/>
              </a:schemeClr>
            </a:solidFill>
          </a:endParaRPr>
        </a:p>
      </dgm:t>
    </dgm:pt>
    <dgm:pt modelId="{E43CAD9D-184B-43CA-8251-729E01B0AB35}" type="sibTrans" cxnId="{7E923FCE-F446-4410-BE87-A9E1AC97982C}">
      <dgm:prSet/>
      <dgm:spPr/>
      <dgm:t>
        <a:bodyPr/>
        <a:lstStyle/>
        <a:p>
          <a:endParaRPr kumimoji="1" lang="ja-JP" altLang="en-US">
            <a:solidFill>
              <a:schemeClr val="tx1">
                <a:lumMod val="50000"/>
                <a:lumOff val="50000"/>
              </a:schemeClr>
            </a:solidFill>
          </a:endParaRPr>
        </a:p>
      </dgm:t>
    </dgm:pt>
    <dgm:pt modelId="{48E2E555-CF46-4C42-9C14-079701F91C74}" type="pres">
      <dgm:prSet presAssocID="{94D503C1-74DB-47A8-9E0F-54F904D3DE05}" presName="compositeShape" presStyleCnt="0">
        <dgm:presLayoutVars>
          <dgm:chMax val="7"/>
          <dgm:dir/>
          <dgm:resizeHandles val="exact"/>
        </dgm:presLayoutVars>
      </dgm:prSet>
      <dgm:spPr/>
    </dgm:pt>
    <dgm:pt modelId="{6C2BF212-7863-4B63-932A-9DA20EA38AAF}" type="pres">
      <dgm:prSet presAssocID="{00F94BC5-7A18-483B-82CE-72E74499D0EF}" presName="circ1" presStyleLbl="vennNode1" presStyleIdx="0" presStyleCnt="3"/>
      <dgm:spPr/>
    </dgm:pt>
    <dgm:pt modelId="{101E39CE-BE06-432C-89A5-B5A60AD048CF}" type="pres">
      <dgm:prSet presAssocID="{00F94BC5-7A18-483B-82CE-72E74499D0EF}" presName="circ1Tx" presStyleLbl="revTx" presStyleIdx="0" presStyleCnt="0">
        <dgm:presLayoutVars>
          <dgm:chMax val="0"/>
          <dgm:chPref val="0"/>
          <dgm:bulletEnabled val="1"/>
        </dgm:presLayoutVars>
      </dgm:prSet>
      <dgm:spPr/>
    </dgm:pt>
    <dgm:pt modelId="{C695D52E-0740-4910-9E6A-F63FB66FC739}" type="pres">
      <dgm:prSet presAssocID="{ACCC4D59-7038-4C62-A242-78A49BF91F65}" presName="circ2" presStyleLbl="vennNode1" presStyleIdx="1" presStyleCnt="3"/>
      <dgm:spPr/>
    </dgm:pt>
    <dgm:pt modelId="{8936CEB1-EE8A-488B-8018-A558A3B70559}" type="pres">
      <dgm:prSet presAssocID="{ACCC4D59-7038-4C62-A242-78A49BF91F65}" presName="circ2Tx" presStyleLbl="revTx" presStyleIdx="0" presStyleCnt="0">
        <dgm:presLayoutVars>
          <dgm:chMax val="0"/>
          <dgm:chPref val="0"/>
          <dgm:bulletEnabled val="1"/>
        </dgm:presLayoutVars>
      </dgm:prSet>
      <dgm:spPr/>
    </dgm:pt>
    <dgm:pt modelId="{63846D20-00FD-44C5-B7D8-EA73A983A379}" type="pres">
      <dgm:prSet presAssocID="{58C87BEC-C11B-4CE8-9501-314DE5340EF1}" presName="circ3" presStyleLbl="vennNode1" presStyleIdx="2" presStyleCnt="3"/>
      <dgm:spPr/>
    </dgm:pt>
    <dgm:pt modelId="{8EA1AF71-3538-4060-B4DF-3E6C694BC2FD}" type="pres">
      <dgm:prSet presAssocID="{58C87BEC-C11B-4CE8-9501-314DE5340EF1}" presName="circ3Tx" presStyleLbl="revTx" presStyleIdx="0" presStyleCnt="0">
        <dgm:presLayoutVars>
          <dgm:chMax val="0"/>
          <dgm:chPref val="0"/>
          <dgm:bulletEnabled val="1"/>
        </dgm:presLayoutVars>
      </dgm:prSet>
      <dgm:spPr/>
    </dgm:pt>
  </dgm:ptLst>
  <dgm:cxnLst>
    <dgm:cxn modelId="{A5B35A04-7C06-4578-B9A3-1F21BC6A421E}" type="presOf" srcId="{94D503C1-74DB-47A8-9E0F-54F904D3DE05}" destId="{48E2E555-CF46-4C42-9C14-079701F91C74}" srcOrd="0" destOrd="0" presId="urn:microsoft.com/office/officeart/2005/8/layout/venn1"/>
    <dgm:cxn modelId="{4002D20F-9F92-4E42-A712-B6DA70EA5DCC}" type="presOf" srcId="{00F94BC5-7A18-483B-82CE-72E74499D0EF}" destId="{6C2BF212-7863-4B63-932A-9DA20EA38AAF}" srcOrd="0" destOrd="0" presId="urn:microsoft.com/office/officeart/2005/8/layout/venn1"/>
    <dgm:cxn modelId="{00F70428-1D8B-43B3-A3C7-BFCEC18DB1EB}" srcId="{94D503C1-74DB-47A8-9E0F-54F904D3DE05}" destId="{00F94BC5-7A18-483B-82CE-72E74499D0EF}" srcOrd="0" destOrd="0" parTransId="{04F2B90A-532F-4D69-8E96-A802503AE98B}" sibTransId="{24ACC01E-1D21-43A5-B05A-579FDE987F46}"/>
    <dgm:cxn modelId="{1A485C81-6EC9-4C7E-B206-281774BF80EC}" srcId="{94D503C1-74DB-47A8-9E0F-54F904D3DE05}" destId="{ACCC4D59-7038-4C62-A242-78A49BF91F65}" srcOrd="1" destOrd="0" parTransId="{9632A80F-3754-46A9-A27E-5AF53183138B}" sibTransId="{1E43673F-67C6-4045-AF33-A62DEB0165B6}"/>
    <dgm:cxn modelId="{52D25085-12DE-42CB-AA7B-3B483441AD29}" type="presOf" srcId="{58C87BEC-C11B-4CE8-9501-314DE5340EF1}" destId="{8EA1AF71-3538-4060-B4DF-3E6C694BC2FD}" srcOrd="1" destOrd="0" presId="urn:microsoft.com/office/officeart/2005/8/layout/venn1"/>
    <dgm:cxn modelId="{7C69CB8A-1918-4296-81AF-2A072626133C}" type="presOf" srcId="{58C87BEC-C11B-4CE8-9501-314DE5340EF1}" destId="{63846D20-00FD-44C5-B7D8-EA73A983A379}" srcOrd="0" destOrd="0" presId="urn:microsoft.com/office/officeart/2005/8/layout/venn1"/>
    <dgm:cxn modelId="{1902DDBF-3BE3-42D0-9744-5A1EDFA003DA}" type="presOf" srcId="{ACCC4D59-7038-4C62-A242-78A49BF91F65}" destId="{C695D52E-0740-4910-9E6A-F63FB66FC739}" srcOrd="0" destOrd="0" presId="urn:microsoft.com/office/officeart/2005/8/layout/venn1"/>
    <dgm:cxn modelId="{2113D4C0-C484-4AB5-8076-01DEA0ECC21A}" type="presOf" srcId="{ACCC4D59-7038-4C62-A242-78A49BF91F65}" destId="{8936CEB1-EE8A-488B-8018-A558A3B70559}" srcOrd="1" destOrd="0" presId="urn:microsoft.com/office/officeart/2005/8/layout/venn1"/>
    <dgm:cxn modelId="{7E923FCE-F446-4410-BE87-A9E1AC97982C}" srcId="{94D503C1-74DB-47A8-9E0F-54F904D3DE05}" destId="{58C87BEC-C11B-4CE8-9501-314DE5340EF1}" srcOrd="2" destOrd="0" parTransId="{7910B018-836C-4BA7-8886-3ED764E8C581}" sibTransId="{E43CAD9D-184B-43CA-8251-729E01B0AB35}"/>
    <dgm:cxn modelId="{7CE457FA-D4D8-4D4B-9DDC-5011EABE6714}" type="presOf" srcId="{00F94BC5-7A18-483B-82CE-72E74499D0EF}" destId="{101E39CE-BE06-432C-89A5-B5A60AD048CF}" srcOrd="1" destOrd="0" presId="urn:microsoft.com/office/officeart/2005/8/layout/venn1"/>
    <dgm:cxn modelId="{71B047F4-FD2D-405F-A7F3-B0369F7AE8BD}" type="presParOf" srcId="{48E2E555-CF46-4C42-9C14-079701F91C74}" destId="{6C2BF212-7863-4B63-932A-9DA20EA38AAF}" srcOrd="0" destOrd="0" presId="urn:microsoft.com/office/officeart/2005/8/layout/venn1"/>
    <dgm:cxn modelId="{BAF3B0B9-0C40-4372-A46F-37CA2566525F}" type="presParOf" srcId="{48E2E555-CF46-4C42-9C14-079701F91C74}" destId="{101E39CE-BE06-432C-89A5-B5A60AD048CF}" srcOrd="1" destOrd="0" presId="urn:microsoft.com/office/officeart/2005/8/layout/venn1"/>
    <dgm:cxn modelId="{D9E70562-7495-4662-ACFE-9F84AC9C1410}" type="presParOf" srcId="{48E2E555-CF46-4C42-9C14-079701F91C74}" destId="{C695D52E-0740-4910-9E6A-F63FB66FC739}" srcOrd="2" destOrd="0" presId="urn:microsoft.com/office/officeart/2005/8/layout/venn1"/>
    <dgm:cxn modelId="{D3941B10-202A-4914-96E3-13980539E2B9}" type="presParOf" srcId="{48E2E555-CF46-4C42-9C14-079701F91C74}" destId="{8936CEB1-EE8A-488B-8018-A558A3B70559}" srcOrd="3" destOrd="0" presId="urn:microsoft.com/office/officeart/2005/8/layout/venn1"/>
    <dgm:cxn modelId="{2E5FBFC6-35C0-4E62-A88F-63C4B6F267C5}" type="presParOf" srcId="{48E2E555-CF46-4C42-9C14-079701F91C74}" destId="{63846D20-00FD-44C5-B7D8-EA73A983A379}" srcOrd="4" destOrd="0" presId="urn:microsoft.com/office/officeart/2005/8/layout/venn1"/>
    <dgm:cxn modelId="{78A062C0-A5F9-4B86-9FC2-DCDF6D329BFC}" type="presParOf" srcId="{48E2E555-CF46-4C42-9C14-079701F91C74}" destId="{8EA1AF71-3538-4060-B4DF-3E6C694BC2FD}"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5832A-D3E8-4BF8-A682-CE062FE8652A}" type="doc">
      <dgm:prSet loTypeId="urn:microsoft.com/office/officeart/2005/8/layout/pyramid1" loCatId="pyramid" qsTypeId="urn:microsoft.com/office/officeart/2005/8/quickstyle/simple1" qsCatId="simple" csTypeId="urn:microsoft.com/office/officeart/2005/8/colors/colorful1" csCatId="colorful" phldr="1"/>
      <dgm:spPr/>
    </dgm:pt>
    <dgm:pt modelId="{34E84500-8033-4DB4-8421-2C1609879306}">
      <dgm:prSet phldrT="[テキスト]"/>
      <dgm:spPr>
        <a:solidFill>
          <a:srgbClr val="D5D5F7"/>
        </a:solidFill>
      </dgm:spPr>
      <dgm:t>
        <a:bodyPr/>
        <a:lstStyle/>
        <a:p>
          <a:r>
            <a:rPr kumimoji="1" lang="ja-JP" altLang="en-US" dirty="0"/>
            <a:t>　　　　　　　　　　　　　　　</a:t>
          </a:r>
        </a:p>
      </dgm:t>
    </dgm:pt>
    <dgm:pt modelId="{CD0CA49B-1F7E-4C2C-BFE5-7595F4F7EBCB}" type="parTrans" cxnId="{46AF27D6-9708-4A11-A004-95D82162C836}">
      <dgm:prSet/>
      <dgm:spPr/>
      <dgm:t>
        <a:bodyPr/>
        <a:lstStyle/>
        <a:p>
          <a:endParaRPr kumimoji="1" lang="ja-JP" altLang="en-US"/>
        </a:p>
      </dgm:t>
    </dgm:pt>
    <dgm:pt modelId="{46180355-E819-4304-AA2C-9E4EBDEA5CE1}" type="sibTrans" cxnId="{46AF27D6-9708-4A11-A004-95D82162C836}">
      <dgm:prSet/>
      <dgm:spPr/>
      <dgm:t>
        <a:bodyPr/>
        <a:lstStyle/>
        <a:p>
          <a:endParaRPr kumimoji="1" lang="ja-JP" altLang="en-US"/>
        </a:p>
      </dgm:t>
    </dgm:pt>
    <dgm:pt modelId="{B3776174-2B33-477F-AC24-8A364E70E729}">
      <dgm:prSet phldrT="[テキスト]"/>
      <dgm:spPr>
        <a:solidFill>
          <a:srgbClr val="D5F8F7"/>
        </a:solidFill>
      </dgm:spPr>
      <dgm:t>
        <a:bodyPr/>
        <a:lstStyle/>
        <a:p>
          <a:endParaRPr kumimoji="1" lang="ja-JP" altLang="en-US" dirty="0"/>
        </a:p>
      </dgm:t>
    </dgm:pt>
    <dgm:pt modelId="{2F3CF0B1-8F20-4D7E-B99E-1F4A314F630A}" type="parTrans" cxnId="{71C92C91-B69A-42F9-A8A4-4FC81E28598E}">
      <dgm:prSet/>
      <dgm:spPr/>
      <dgm:t>
        <a:bodyPr/>
        <a:lstStyle/>
        <a:p>
          <a:endParaRPr kumimoji="1" lang="ja-JP" altLang="en-US"/>
        </a:p>
      </dgm:t>
    </dgm:pt>
    <dgm:pt modelId="{FC5E0658-A34C-4200-B3D3-38B881363E17}" type="sibTrans" cxnId="{71C92C91-B69A-42F9-A8A4-4FC81E28598E}">
      <dgm:prSet/>
      <dgm:spPr/>
      <dgm:t>
        <a:bodyPr/>
        <a:lstStyle/>
        <a:p>
          <a:endParaRPr kumimoji="1" lang="ja-JP" altLang="en-US"/>
        </a:p>
      </dgm:t>
    </dgm:pt>
    <dgm:pt modelId="{907E3E44-3229-4F6D-8782-A0BBE72D732E}">
      <dgm:prSet/>
      <dgm:spPr>
        <a:solidFill>
          <a:srgbClr val="F7D5D5"/>
        </a:solidFill>
      </dgm:spPr>
      <dgm:t>
        <a:bodyPr/>
        <a:lstStyle/>
        <a:p>
          <a:endParaRPr kumimoji="1" lang="ja-JP" altLang="en-US" dirty="0"/>
        </a:p>
      </dgm:t>
    </dgm:pt>
    <dgm:pt modelId="{19F154F9-D1D7-4AB9-B5C5-FE9265B5D332}" type="parTrans" cxnId="{EC5A9262-F77F-4570-8FF4-298720A4B949}">
      <dgm:prSet/>
      <dgm:spPr/>
      <dgm:t>
        <a:bodyPr/>
        <a:lstStyle/>
        <a:p>
          <a:endParaRPr kumimoji="1" lang="ja-JP" altLang="en-US"/>
        </a:p>
      </dgm:t>
    </dgm:pt>
    <dgm:pt modelId="{8778E684-A3AB-4E4A-A475-D678AB810AFC}" type="sibTrans" cxnId="{EC5A9262-F77F-4570-8FF4-298720A4B949}">
      <dgm:prSet/>
      <dgm:spPr/>
      <dgm:t>
        <a:bodyPr/>
        <a:lstStyle/>
        <a:p>
          <a:endParaRPr kumimoji="1" lang="ja-JP" altLang="en-US"/>
        </a:p>
      </dgm:t>
    </dgm:pt>
    <dgm:pt modelId="{3D250553-CBF0-4E76-80D9-A22BEE891371}">
      <dgm:prSet/>
      <dgm:spPr>
        <a:solidFill>
          <a:srgbClr val="F8F7D5"/>
        </a:solidFill>
      </dgm:spPr>
      <dgm:t>
        <a:bodyPr/>
        <a:lstStyle/>
        <a:p>
          <a:endParaRPr kumimoji="1" lang="ja-JP" altLang="en-US" dirty="0"/>
        </a:p>
      </dgm:t>
    </dgm:pt>
    <dgm:pt modelId="{302FB03D-CD10-4B6E-B424-42FACE737483}" type="parTrans" cxnId="{5EA3B1F4-B8CF-4DD1-9AF6-AF796A7B2FD8}">
      <dgm:prSet/>
      <dgm:spPr/>
      <dgm:t>
        <a:bodyPr/>
        <a:lstStyle/>
        <a:p>
          <a:endParaRPr kumimoji="1" lang="ja-JP" altLang="en-US"/>
        </a:p>
      </dgm:t>
    </dgm:pt>
    <dgm:pt modelId="{0AE4742A-8E50-42C9-B08B-52D0829DE0B7}" type="sibTrans" cxnId="{5EA3B1F4-B8CF-4DD1-9AF6-AF796A7B2FD8}">
      <dgm:prSet/>
      <dgm:spPr/>
      <dgm:t>
        <a:bodyPr/>
        <a:lstStyle/>
        <a:p>
          <a:endParaRPr kumimoji="1" lang="ja-JP" altLang="en-US"/>
        </a:p>
      </dgm:t>
    </dgm:pt>
    <dgm:pt modelId="{CD7BC9C3-77D6-4D31-BC22-7CA97943F5EE}">
      <dgm:prSet/>
      <dgm:spPr>
        <a:solidFill>
          <a:srgbClr val="D5F7D5"/>
        </a:solidFill>
      </dgm:spPr>
      <dgm:t>
        <a:bodyPr/>
        <a:lstStyle/>
        <a:p>
          <a:endParaRPr kumimoji="1" lang="ja-JP" altLang="en-US" dirty="0"/>
        </a:p>
      </dgm:t>
    </dgm:pt>
    <dgm:pt modelId="{006F1491-7F4A-4277-8DB4-91BBDF67D4F1}" type="parTrans" cxnId="{DBF02FB5-B458-441A-9A65-9E6852BB3172}">
      <dgm:prSet/>
      <dgm:spPr/>
      <dgm:t>
        <a:bodyPr/>
        <a:lstStyle/>
        <a:p>
          <a:endParaRPr kumimoji="1" lang="ja-JP" altLang="en-US"/>
        </a:p>
      </dgm:t>
    </dgm:pt>
    <dgm:pt modelId="{EB15961B-1F97-46FD-B38B-655A79B88131}" type="sibTrans" cxnId="{DBF02FB5-B458-441A-9A65-9E6852BB3172}">
      <dgm:prSet/>
      <dgm:spPr/>
      <dgm:t>
        <a:bodyPr/>
        <a:lstStyle/>
        <a:p>
          <a:endParaRPr kumimoji="1" lang="ja-JP" altLang="en-US"/>
        </a:p>
      </dgm:t>
    </dgm:pt>
    <dgm:pt modelId="{E572603C-9650-4E56-BE76-E0926DD71483}" type="pres">
      <dgm:prSet presAssocID="{2155832A-D3E8-4BF8-A682-CE062FE8652A}" presName="Name0" presStyleCnt="0">
        <dgm:presLayoutVars>
          <dgm:dir/>
          <dgm:animLvl val="lvl"/>
          <dgm:resizeHandles val="exact"/>
        </dgm:presLayoutVars>
      </dgm:prSet>
      <dgm:spPr/>
    </dgm:pt>
    <dgm:pt modelId="{D9728869-9521-4902-9141-0CD7D48D7E5C}" type="pres">
      <dgm:prSet presAssocID="{34E84500-8033-4DB4-8421-2C1609879306}" presName="Name8" presStyleCnt="0"/>
      <dgm:spPr/>
    </dgm:pt>
    <dgm:pt modelId="{D122CC0A-558C-4D37-827C-F3C30F89D68A}" type="pres">
      <dgm:prSet presAssocID="{34E84500-8033-4DB4-8421-2C1609879306}" presName="level" presStyleLbl="node1" presStyleIdx="0" presStyleCnt="5">
        <dgm:presLayoutVars>
          <dgm:chMax val="1"/>
          <dgm:bulletEnabled val="1"/>
        </dgm:presLayoutVars>
      </dgm:prSet>
      <dgm:spPr/>
    </dgm:pt>
    <dgm:pt modelId="{F1DB7FE9-07A2-4F39-9780-36F42EDFA7FB}" type="pres">
      <dgm:prSet presAssocID="{34E84500-8033-4DB4-8421-2C1609879306}" presName="levelTx" presStyleLbl="revTx" presStyleIdx="0" presStyleCnt="0">
        <dgm:presLayoutVars>
          <dgm:chMax val="1"/>
          <dgm:bulletEnabled val="1"/>
        </dgm:presLayoutVars>
      </dgm:prSet>
      <dgm:spPr/>
    </dgm:pt>
    <dgm:pt modelId="{29AB32FC-D624-4128-9BE6-C1DB213384E5}" type="pres">
      <dgm:prSet presAssocID="{907E3E44-3229-4F6D-8782-A0BBE72D732E}" presName="Name8" presStyleCnt="0"/>
      <dgm:spPr/>
    </dgm:pt>
    <dgm:pt modelId="{8DD90957-F4B3-40AD-A9ED-4497DA85BC8C}" type="pres">
      <dgm:prSet presAssocID="{907E3E44-3229-4F6D-8782-A0BBE72D732E}" presName="level" presStyleLbl="node1" presStyleIdx="1" presStyleCnt="5">
        <dgm:presLayoutVars>
          <dgm:chMax val="1"/>
          <dgm:bulletEnabled val="1"/>
        </dgm:presLayoutVars>
      </dgm:prSet>
      <dgm:spPr/>
    </dgm:pt>
    <dgm:pt modelId="{C264D028-8EDE-44DC-9148-8A1745B27039}" type="pres">
      <dgm:prSet presAssocID="{907E3E44-3229-4F6D-8782-A0BBE72D732E}" presName="levelTx" presStyleLbl="revTx" presStyleIdx="0" presStyleCnt="0">
        <dgm:presLayoutVars>
          <dgm:chMax val="1"/>
          <dgm:bulletEnabled val="1"/>
        </dgm:presLayoutVars>
      </dgm:prSet>
      <dgm:spPr/>
    </dgm:pt>
    <dgm:pt modelId="{DA12B513-D0B9-451B-B0D3-E09EDCD52508}" type="pres">
      <dgm:prSet presAssocID="{3D250553-CBF0-4E76-80D9-A22BEE891371}" presName="Name8" presStyleCnt="0"/>
      <dgm:spPr/>
    </dgm:pt>
    <dgm:pt modelId="{0646372F-BE90-4D1D-A73F-53A48AE0D7D1}" type="pres">
      <dgm:prSet presAssocID="{3D250553-CBF0-4E76-80D9-A22BEE891371}" presName="level" presStyleLbl="node1" presStyleIdx="2" presStyleCnt="5">
        <dgm:presLayoutVars>
          <dgm:chMax val="1"/>
          <dgm:bulletEnabled val="1"/>
        </dgm:presLayoutVars>
      </dgm:prSet>
      <dgm:spPr/>
    </dgm:pt>
    <dgm:pt modelId="{3D74AF7A-E7D4-42CC-8A26-BC2B3F0CD0AD}" type="pres">
      <dgm:prSet presAssocID="{3D250553-CBF0-4E76-80D9-A22BEE891371}" presName="levelTx" presStyleLbl="revTx" presStyleIdx="0" presStyleCnt="0">
        <dgm:presLayoutVars>
          <dgm:chMax val="1"/>
          <dgm:bulletEnabled val="1"/>
        </dgm:presLayoutVars>
      </dgm:prSet>
      <dgm:spPr/>
    </dgm:pt>
    <dgm:pt modelId="{C28DF862-2294-4992-BBAA-53D4E8C56F28}" type="pres">
      <dgm:prSet presAssocID="{CD7BC9C3-77D6-4D31-BC22-7CA97943F5EE}" presName="Name8" presStyleCnt="0"/>
      <dgm:spPr/>
    </dgm:pt>
    <dgm:pt modelId="{3DC6A232-6FE4-4C68-A0B3-8C86A3A099E7}" type="pres">
      <dgm:prSet presAssocID="{CD7BC9C3-77D6-4D31-BC22-7CA97943F5EE}" presName="level" presStyleLbl="node1" presStyleIdx="3" presStyleCnt="5">
        <dgm:presLayoutVars>
          <dgm:chMax val="1"/>
          <dgm:bulletEnabled val="1"/>
        </dgm:presLayoutVars>
      </dgm:prSet>
      <dgm:spPr/>
    </dgm:pt>
    <dgm:pt modelId="{E9F59D17-4A8D-47FA-86AE-0CE6D41236E2}" type="pres">
      <dgm:prSet presAssocID="{CD7BC9C3-77D6-4D31-BC22-7CA97943F5EE}" presName="levelTx" presStyleLbl="revTx" presStyleIdx="0" presStyleCnt="0">
        <dgm:presLayoutVars>
          <dgm:chMax val="1"/>
          <dgm:bulletEnabled val="1"/>
        </dgm:presLayoutVars>
      </dgm:prSet>
      <dgm:spPr/>
    </dgm:pt>
    <dgm:pt modelId="{EA986AFA-E9E2-4728-BAA1-808C752F770A}" type="pres">
      <dgm:prSet presAssocID="{B3776174-2B33-477F-AC24-8A364E70E729}" presName="Name8" presStyleCnt="0"/>
      <dgm:spPr/>
    </dgm:pt>
    <dgm:pt modelId="{18DAF508-64D7-4818-AD44-0EBE41C74DEC}" type="pres">
      <dgm:prSet presAssocID="{B3776174-2B33-477F-AC24-8A364E70E729}" presName="level" presStyleLbl="node1" presStyleIdx="4" presStyleCnt="5" custLinFactNeighborX="10166" custLinFactNeighborY="1213">
        <dgm:presLayoutVars>
          <dgm:chMax val="1"/>
          <dgm:bulletEnabled val="1"/>
        </dgm:presLayoutVars>
      </dgm:prSet>
      <dgm:spPr/>
    </dgm:pt>
    <dgm:pt modelId="{627D30F4-A0AE-4FFF-90A4-660EAF2B4220}" type="pres">
      <dgm:prSet presAssocID="{B3776174-2B33-477F-AC24-8A364E70E729}" presName="levelTx" presStyleLbl="revTx" presStyleIdx="0" presStyleCnt="0">
        <dgm:presLayoutVars>
          <dgm:chMax val="1"/>
          <dgm:bulletEnabled val="1"/>
        </dgm:presLayoutVars>
      </dgm:prSet>
      <dgm:spPr/>
    </dgm:pt>
  </dgm:ptLst>
  <dgm:cxnLst>
    <dgm:cxn modelId="{7758F70F-D729-479E-BFBD-B30931D90792}" type="presOf" srcId="{3D250553-CBF0-4E76-80D9-A22BEE891371}" destId="{0646372F-BE90-4D1D-A73F-53A48AE0D7D1}" srcOrd="0" destOrd="0" presId="urn:microsoft.com/office/officeart/2005/8/layout/pyramid1"/>
    <dgm:cxn modelId="{EC5A9262-F77F-4570-8FF4-298720A4B949}" srcId="{2155832A-D3E8-4BF8-A682-CE062FE8652A}" destId="{907E3E44-3229-4F6D-8782-A0BBE72D732E}" srcOrd="1" destOrd="0" parTransId="{19F154F9-D1D7-4AB9-B5C5-FE9265B5D332}" sibTransId="{8778E684-A3AB-4E4A-A475-D678AB810AFC}"/>
    <dgm:cxn modelId="{F5189A50-35C5-45E4-B90B-DB33C84FDF03}" type="presOf" srcId="{907E3E44-3229-4F6D-8782-A0BBE72D732E}" destId="{C264D028-8EDE-44DC-9148-8A1745B27039}" srcOrd="1" destOrd="0" presId="urn:microsoft.com/office/officeart/2005/8/layout/pyramid1"/>
    <dgm:cxn modelId="{6A88D579-A0DC-4EA3-8464-3DEBE60563A3}" type="presOf" srcId="{907E3E44-3229-4F6D-8782-A0BBE72D732E}" destId="{8DD90957-F4B3-40AD-A9ED-4497DA85BC8C}" srcOrd="0" destOrd="0" presId="urn:microsoft.com/office/officeart/2005/8/layout/pyramid1"/>
    <dgm:cxn modelId="{846C8A7D-7363-442A-83C9-D99532FC97EB}" type="presOf" srcId="{34E84500-8033-4DB4-8421-2C1609879306}" destId="{F1DB7FE9-07A2-4F39-9780-36F42EDFA7FB}" srcOrd="1" destOrd="0" presId="urn:microsoft.com/office/officeart/2005/8/layout/pyramid1"/>
    <dgm:cxn modelId="{71C92C91-B69A-42F9-A8A4-4FC81E28598E}" srcId="{2155832A-D3E8-4BF8-A682-CE062FE8652A}" destId="{B3776174-2B33-477F-AC24-8A364E70E729}" srcOrd="4" destOrd="0" parTransId="{2F3CF0B1-8F20-4D7E-B99E-1F4A314F630A}" sibTransId="{FC5E0658-A34C-4200-B3D3-38B881363E17}"/>
    <dgm:cxn modelId="{B5B2839C-2646-4A42-8601-D015C1670055}" type="presOf" srcId="{2155832A-D3E8-4BF8-A682-CE062FE8652A}" destId="{E572603C-9650-4E56-BE76-E0926DD71483}" srcOrd="0" destOrd="0" presId="urn:microsoft.com/office/officeart/2005/8/layout/pyramid1"/>
    <dgm:cxn modelId="{6D4D0DAC-9B12-47F4-933D-449A95EBBD3C}" type="presOf" srcId="{3D250553-CBF0-4E76-80D9-A22BEE891371}" destId="{3D74AF7A-E7D4-42CC-8A26-BC2B3F0CD0AD}" srcOrd="1" destOrd="0" presId="urn:microsoft.com/office/officeart/2005/8/layout/pyramid1"/>
    <dgm:cxn modelId="{D37BAFAC-4F4D-49E6-BDE6-F97ECDBA5FAC}" type="presOf" srcId="{CD7BC9C3-77D6-4D31-BC22-7CA97943F5EE}" destId="{E9F59D17-4A8D-47FA-86AE-0CE6D41236E2}" srcOrd="1" destOrd="0" presId="urn:microsoft.com/office/officeart/2005/8/layout/pyramid1"/>
    <dgm:cxn modelId="{C84978B2-9EA6-40BA-9B34-AC4AF6B9CAC8}" type="presOf" srcId="{CD7BC9C3-77D6-4D31-BC22-7CA97943F5EE}" destId="{3DC6A232-6FE4-4C68-A0B3-8C86A3A099E7}" srcOrd="0" destOrd="0" presId="urn:microsoft.com/office/officeart/2005/8/layout/pyramid1"/>
    <dgm:cxn modelId="{DBF02FB5-B458-441A-9A65-9E6852BB3172}" srcId="{2155832A-D3E8-4BF8-A682-CE062FE8652A}" destId="{CD7BC9C3-77D6-4D31-BC22-7CA97943F5EE}" srcOrd="3" destOrd="0" parTransId="{006F1491-7F4A-4277-8DB4-91BBDF67D4F1}" sibTransId="{EB15961B-1F97-46FD-B38B-655A79B88131}"/>
    <dgm:cxn modelId="{373053B7-B50D-467B-9DAD-14D1729127E7}" type="presOf" srcId="{B3776174-2B33-477F-AC24-8A364E70E729}" destId="{18DAF508-64D7-4818-AD44-0EBE41C74DEC}" srcOrd="0" destOrd="0" presId="urn:microsoft.com/office/officeart/2005/8/layout/pyramid1"/>
    <dgm:cxn modelId="{F977A5CF-CB3D-457E-8DAD-AC7FE5D3A961}" type="presOf" srcId="{34E84500-8033-4DB4-8421-2C1609879306}" destId="{D122CC0A-558C-4D37-827C-F3C30F89D68A}" srcOrd="0" destOrd="0" presId="urn:microsoft.com/office/officeart/2005/8/layout/pyramid1"/>
    <dgm:cxn modelId="{46AF27D6-9708-4A11-A004-95D82162C836}" srcId="{2155832A-D3E8-4BF8-A682-CE062FE8652A}" destId="{34E84500-8033-4DB4-8421-2C1609879306}" srcOrd="0" destOrd="0" parTransId="{CD0CA49B-1F7E-4C2C-BFE5-7595F4F7EBCB}" sibTransId="{46180355-E819-4304-AA2C-9E4EBDEA5CE1}"/>
    <dgm:cxn modelId="{F7DF53E5-1ECC-42CF-AF94-B68BD6507901}" type="presOf" srcId="{B3776174-2B33-477F-AC24-8A364E70E729}" destId="{627D30F4-A0AE-4FFF-90A4-660EAF2B4220}" srcOrd="1" destOrd="0" presId="urn:microsoft.com/office/officeart/2005/8/layout/pyramid1"/>
    <dgm:cxn modelId="{5EA3B1F4-B8CF-4DD1-9AF6-AF796A7B2FD8}" srcId="{2155832A-D3E8-4BF8-A682-CE062FE8652A}" destId="{3D250553-CBF0-4E76-80D9-A22BEE891371}" srcOrd="2" destOrd="0" parTransId="{302FB03D-CD10-4B6E-B424-42FACE737483}" sibTransId="{0AE4742A-8E50-42C9-B08B-52D0829DE0B7}"/>
    <dgm:cxn modelId="{340A8E38-8F72-4540-AF3A-71ECC0C18143}" type="presParOf" srcId="{E572603C-9650-4E56-BE76-E0926DD71483}" destId="{D9728869-9521-4902-9141-0CD7D48D7E5C}" srcOrd="0" destOrd="0" presId="urn:microsoft.com/office/officeart/2005/8/layout/pyramid1"/>
    <dgm:cxn modelId="{C5C7D877-5F83-4E98-9156-D8244D7781E7}" type="presParOf" srcId="{D9728869-9521-4902-9141-0CD7D48D7E5C}" destId="{D122CC0A-558C-4D37-827C-F3C30F89D68A}" srcOrd="0" destOrd="0" presId="urn:microsoft.com/office/officeart/2005/8/layout/pyramid1"/>
    <dgm:cxn modelId="{360BD742-7376-44DB-83F0-A6D77A06226B}" type="presParOf" srcId="{D9728869-9521-4902-9141-0CD7D48D7E5C}" destId="{F1DB7FE9-07A2-4F39-9780-36F42EDFA7FB}" srcOrd="1" destOrd="0" presId="urn:microsoft.com/office/officeart/2005/8/layout/pyramid1"/>
    <dgm:cxn modelId="{D5F7AF53-1941-4A67-888B-917B2EDA2054}" type="presParOf" srcId="{E572603C-9650-4E56-BE76-E0926DD71483}" destId="{29AB32FC-D624-4128-9BE6-C1DB213384E5}" srcOrd="1" destOrd="0" presId="urn:microsoft.com/office/officeart/2005/8/layout/pyramid1"/>
    <dgm:cxn modelId="{E4861FE2-2069-40B8-B97B-00BCD8B7E6A3}" type="presParOf" srcId="{29AB32FC-D624-4128-9BE6-C1DB213384E5}" destId="{8DD90957-F4B3-40AD-A9ED-4497DA85BC8C}" srcOrd="0" destOrd="0" presId="urn:microsoft.com/office/officeart/2005/8/layout/pyramid1"/>
    <dgm:cxn modelId="{DDD79DD0-293C-4F1C-95B5-8AC779114EA6}" type="presParOf" srcId="{29AB32FC-D624-4128-9BE6-C1DB213384E5}" destId="{C264D028-8EDE-44DC-9148-8A1745B27039}" srcOrd="1" destOrd="0" presId="urn:microsoft.com/office/officeart/2005/8/layout/pyramid1"/>
    <dgm:cxn modelId="{D3185327-7910-411B-9CE9-AE99F573ACDF}" type="presParOf" srcId="{E572603C-9650-4E56-BE76-E0926DD71483}" destId="{DA12B513-D0B9-451B-B0D3-E09EDCD52508}" srcOrd="2" destOrd="0" presId="urn:microsoft.com/office/officeart/2005/8/layout/pyramid1"/>
    <dgm:cxn modelId="{43176B55-08E7-42F2-9EC6-5B076C21DDAA}" type="presParOf" srcId="{DA12B513-D0B9-451B-B0D3-E09EDCD52508}" destId="{0646372F-BE90-4D1D-A73F-53A48AE0D7D1}" srcOrd="0" destOrd="0" presId="urn:microsoft.com/office/officeart/2005/8/layout/pyramid1"/>
    <dgm:cxn modelId="{7F4B2049-9283-4580-A10E-0F3067DD01D1}" type="presParOf" srcId="{DA12B513-D0B9-451B-B0D3-E09EDCD52508}" destId="{3D74AF7A-E7D4-42CC-8A26-BC2B3F0CD0AD}" srcOrd="1" destOrd="0" presId="urn:microsoft.com/office/officeart/2005/8/layout/pyramid1"/>
    <dgm:cxn modelId="{680DF12F-DE0E-48C2-AF00-5CB448D2C3EF}" type="presParOf" srcId="{E572603C-9650-4E56-BE76-E0926DD71483}" destId="{C28DF862-2294-4992-BBAA-53D4E8C56F28}" srcOrd="3" destOrd="0" presId="urn:microsoft.com/office/officeart/2005/8/layout/pyramid1"/>
    <dgm:cxn modelId="{CBC9E1F5-9B7D-4E88-B1DC-4A12DE666F03}" type="presParOf" srcId="{C28DF862-2294-4992-BBAA-53D4E8C56F28}" destId="{3DC6A232-6FE4-4C68-A0B3-8C86A3A099E7}" srcOrd="0" destOrd="0" presId="urn:microsoft.com/office/officeart/2005/8/layout/pyramid1"/>
    <dgm:cxn modelId="{7A524057-3C78-4175-AC3B-0A72205C03CB}" type="presParOf" srcId="{C28DF862-2294-4992-BBAA-53D4E8C56F28}" destId="{E9F59D17-4A8D-47FA-86AE-0CE6D41236E2}" srcOrd="1" destOrd="0" presId="urn:microsoft.com/office/officeart/2005/8/layout/pyramid1"/>
    <dgm:cxn modelId="{27DA7F19-D8A7-4537-A8A8-8873CE6EEFF4}" type="presParOf" srcId="{E572603C-9650-4E56-BE76-E0926DD71483}" destId="{EA986AFA-E9E2-4728-BAA1-808C752F770A}" srcOrd="4" destOrd="0" presId="urn:microsoft.com/office/officeart/2005/8/layout/pyramid1"/>
    <dgm:cxn modelId="{7984E43C-28BE-4FE8-9622-204343B67B0A}" type="presParOf" srcId="{EA986AFA-E9E2-4728-BAA1-808C752F770A}" destId="{18DAF508-64D7-4818-AD44-0EBE41C74DEC}" srcOrd="0" destOrd="0" presId="urn:microsoft.com/office/officeart/2005/8/layout/pyramid1"/>
    <dgm:cxn modelId="{775A73D7-19DC-4755-A23D-CB91F7B0A106}" type="presParOf" srcId="{EA986AFA-E9E2-4728-BAA1-808C752F770A}" destId="{627D30F4-A0AE-4FFF-90A4-660EAF2B422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BF212-7863-4B63-932A-9DA20EA38AAF}">
      <dsp:nvSpPr>
        <dsp:cNvPr id="0" name=""/>
        <dsp:cNvSpPr/>
      </dsp:nvSpPr>
      <dsp:spPr>
        <a:xfrm>
          <a:off x="2164814" y="58527"/>
          <a:ext cx="2809301" cy="280930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r>
            <a:rPr kumimoji="1" lang="en-US" altLang="ja-JP" sz="6300" kern="1200" dirty="0">
              <a:solidFill>
                <a:schemeClr val="tx1">
                  <a:lumMod val="50000"/>
                  <a:lumOff val="50000"/>
                </a:schemeClr>
              </a:solidFill>
            </a:rPr>
            <a:t>Will</a:t>
          </a:r>
          <a:endParaRPr kumimoji="1" lang="ja-JP" altLang="en-US" sz="6300" kern="1200" dirty="0">
            <a:solidFill>
              <a:schemeClr val="tx1">
                <a:lumMod val="50000"/>
                <a:lumOff val="50000"/>
              </a:schemeClr>
            </a:solidFill>
          </a:endParaRPr>
        </a:p>
      </dsp:txBody>
      <dsp:txXfrm>
        <a:off x="2539388" y="550154"/>
        <a:ext cx="2060154" cy="1264185"/>
      </dsp:txXfrm>
    </dsp:sp>
    <dsp:sp modelId="{C695D52E-0740-4910-9E6A-F63FB66FC739}">
      <dsp:nvSpPr>
        <dsp:cNvPr id="0" name=""/>
        <dsp:cNvSpPr/>
      </dsp:nvSpPr>
      <dsp:spPr>
        <a:xfrm>
          <a:off x="3178504" y="1814340"/>
          <a:ext cx="2809301" cy="2809301"/>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r>
            <a:rPr kumimoji="1" lang="en-US" altLang="ja-JP" sz="6300" kern="1200" dirty="0">
              <a:solidFill>
                <a:schemeClr val="tx1">
                  <a:lumMod val="50000"/>
                  <a:lumOff val="50000"/>
                </a:schemeClr>
              </a:solidFill>
            </a:rPr>
            <a:t>Can</a:t>
          </a:r>
          <a:endParaRPr kumimoji="1" lang="ja-JP" altLang="en-US" sz="6300" kern="1200" dirty="0">
            <a:solidFill>
              <a:schemeClr val="tx1">
                <a:lumMod val="50000"/>
                <a:lumOff val="50000"/>
              </a:schemeClr>
            </a:solidFill>
          </a:endParaRPr>
        </a:p>
      </dsp:txBody>
      <dsp:txXfrm>
        <a:off x="4037682" y="2540076"/>
        <a:ext cx="1685580" cy="1545115"/>
      </dsp:txXfrm>
    </dsp:sp>
    <dsp:sp modelId="{63846D20-00FD-44C5-B7D8-EA73A983A379}">
      <dsp:nvSpPr>
        <dsp:cNvPr id="0" name=""/>
        <dsp:cNvSpPr/>
      </dsp:nvSpPr>
      <dsp:spPr>
        <a:xfrm>
          <a:off x="1151125" y="1814340"/>
          <a:ext cx="2809301" cy="2809301"/>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00350">
            <a:lnSpc>
              <a:spcPct val="90000"/>
            </a:lnSpc>
            <a:spcBef>
              <a:spcPct val="0"/>
            </a:spcBef>
            <a:spcAft>
              <a:spcPct val="35000"/>
            </a:spcAft>
            <a:buNone/>
          </a:pPr>
          <a:r>
            <a:rPr kumimoji="1" lang="en-US" altLang="ja-JP" sz="6300" kern="1200" dirty="0">
              <a:solidFill>
                <a:schemeClr val="tx1">
                  <a:lumMod val="50000"/>
                  <a:lumOff val="50000"/>
                </a:schemeClr>
              </a:solidFill>
            </a:rPr>
            <a:t>Must</a:t>
          </a:r>
          <a:endParaRPr kumimoji="1" lang="ja-JP" altLang="en-US" sz="6300" kern="1200" dirty="0">
            <a:solidFill>
              <a:schemeClr val="tx1">
                <a:lumMod val="50000"/>
                <a:lumOff val="50000"/>
              </a:schemeClr>
            </a:solidFill>
          </a:endParaRPr>
        </a:p>
      </dsp:txBody>
      <dsp:txXfrm>
        <a:off x="1415667" y="2540076"/>
        <a:ext cx="1685580" cy="1545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2CC0A-558C-4D37-827C-F3C30F89D68A}">
      <dsp:nvSpPr>
        <dsp:cNvPr id="0" name=""/>
        <dsp:cNvSpPr/>
      </dsp:nvSpPr>
      <dsp:spPr>
        <a:xfrm>
          <a:off x="1210134" y="0"/>
          <a:ext cx="605067" cy="914276"/>
        </a:xfrm>
        <a:prstGeom prst="trapezoid">
          <a:avLst>
            <a:gd name="adj" fmla="val 50000"/>
          </a:avLst>
        </a:prstGeom>
        <a:solidFill>
          <a:srgbClr val="D5D5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t>　　　　　　　　　　　　　　　</a:t>
          </a:r>
        </a:p>
      </dsp:txBody>
      <dsp:txXfrm>
        <a:off x="1210134" y="0"/>
        <a:ext cx="605067" cy="914276"/>
      </dsp:txXfrm>
    </dsp:sp>
    <dsp:sp modelId="{8DD90957-F4B3-40AD-A9ED-4497DA85BC8C}">
      <dsp:nvSpPr>
        <dsp:cNvPr id="0" name=""/>
        <dsp:cNvSpPr/>
      </dsp:nvSpPr>
      <dsp:spPr>
        <a:xfrm>
          <a:off x="907601" y="914276"/>
          <a:ext cx="1210134" cy="914276"/>
        </a:xfrm>
        <a:prstGeom prst="trapezoid">
          <a:avLst>
            <a:gd name="adj" fmla="val 33090"/>
          </a:avLst>
        </a:prstGeom>
        <a:solidFill>
          <a:srgbClr val="F7D5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dirty="0"/>
        </a:p>
      </dsp:txBody>
      <dsp:txXfrm>
        <a:off x="1119374" y="914276"/>
        <a:ext cx="786587" cy="914276"/>
      </dsp:txXfrm>
    </dsp:sp>
    <dsp:sp modelId="{0646372F-BE90-4D1D-A73F-53A48AE0D7D1}">
      <dsp:nvSpPr>
        <dsp:cNvPr id="0" name=""/>
        <dsp:cNvSpPr/>
      </dsp:nvSpPr>
      <dsp:spPr>
        <a:xfrm>
          <a:off x="605067" y="1828552"/>
          <a:ext cx="1815202" cy="914276"/>
        </a:xfrm>
        <a:prstGeom prst="trapezoid">
          <a:avLst>
            <a:gd name="adj" fmla="val 33090"/>
          </a:avLst>
        </a:prstGeom>
        <a:solidFill>
          <a:srgbClr val="F8F7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dirty="0"/>
        </a:p>
      </dsp:txBody>
      <dsp:txXfrm>
        <a:off x="922727" y="1828552"/>
        <a:ext cx="1179881" cy="914276"/>
      </dsp:txXfrm>
    </dsp:sp>
    <dsp:sp modelId="{3DC6A232-6FE4-4C68-A0B3-8C86A3A099E7}">
      <dsp:nvSpPr>
        <dsp:cNvPr id="0" name=""/>
        <dsp:cNvSpPr/>
      </dsp:nvSpPr>
      <dsp:spPr>
        <a:xfrm>
          <a:off x="302533" y="2742828"/>
          <a:ext cx="2420269" cy="914276"/>
        </a:xfrm>
        <a:prstGeom prst="trapezoid">
          <a:avLst>
            <a:gd name="adj" fmla="val 33090"/>
          </a:avLst>
        </a:prstGeom>
        <a:solidFill>
          <a:srgbClr val="D5F7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dirty="0"/>
        </a:p>
      </dsp:txBody>
      <dsp:txXfrm>
        <a:off x="726080" y="2742828"/>
        <a:ext cx="1573175" cy="914276"/>
      </dsp:txXfrm>
    </dsp:sp>
    <dsp:sp modelId="{18DAF508-64D7-4818-AD44-0EBE41C74DEC}">
      <dsp:nvSpPr>
        <dsp:cNvPr id="0" name=""/>
        <dsp:cNvSpPr/>
      </dsp:nvSpPr>
      <dsp:spPr>
        <a:xfrm>
          <a:off x="0" y="3657104"/>
          <a:ext cx="3025337" cy="914276"/>
        </a:xfrm>
        <a:prstGeom prst="trapezoid">
          <a:avLst>
            <a:gd name="adj" fmla="val 33090"/>
          </a:avLst>
        </a:prstGeom>
        <a:solidFill>
          <a:srgbClr val="D5F8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dirty="0"/>
        </a:p>
      </dsp:txBody>
      <dsp:txXfrm>
        <a:off x="529433" y="3657104"/>
        <a:ext cx="1966469" cy="91427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0T23:25:38.797"/>
    </inkml:context>
    <inkml:brush xml:id="br0">
      <inkml:brushProperty name="width" value="0.35" units="cm"/>
      <inkml:brushProperty name="height" value="0.35" units="cm"/>
      <inkml:brushProperty name="color" value="#E71224"/>
      <inkml:brushProperty name="ignorePressure" value="1"/>
    </inkml:brush>
  </inkml:definitions>
  <inkml:trace contextRef="#ctx0" brushRef="#br0">1 88,'87'1,"-15"0,0-2,70-11,46-11,-70 10,20 3,0 5,37 8,-4 0,336-3,-462-2,-1-2,18-5,60-5,211 12,-173 3,-132 1,1 1,-1 1,0 2,27 8,-24-5,1-2,0-1,19 1,44-5,-50-1,-1 1,1 2,8 4,3-1,-1-1,1-3,45-4,-32 0,0 3,8 4,298 28,-27-6,-247-16,33 4,76-3,366-14,-541-1,0-1,26-7,-20 4,31-2,429 5,-257 6,-214-3,155-1,96-15,-182 9,72 5,47-1,-192-1,0 0,0-2,22-7,-20 4,1 2,0 1,1 2,44-1,0 4,1 3,22 0,-72-1,-1 1,1 2,8 3,58 6,-74-11,0 1,-1 0,1 2,0 0,11 6,47 12,6 1,-50-14,0-2,25 4,55 5,0-5,74-4,-158-7,0 2,1 0,7 4,-5-2,1 0,14-2,569-1,-299-4,-216 3,-1 4,11 6,20 0,1-6,67-8,-25 1,-145 2,-3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4T23:12:23.156"/>
    </inkml:context>
    <inkml:brush xml:id="br0">
      <inkml:brushProperty name="width" value="0.35" units="cm"/>
      <inkml:brushProperty name="height" value="0.35" units="cm"/>
      <inkml:brushProperty name="color" value="#66CC00"/>
      <inkml:brushProperty name="ignorePressure" value="1"/>
    </inkml:brush>
  </inkml:definitions>
  <inkml:trace contextRef="#ctx0" brushRef="#br0">1261 1,'-4'5,"0"0,1 1,0-1,-1 1,2 0,-1 0,0 1,-8 18,-11 11,-2 0,-19 20,-17 25,30-37,-3-1,-1-2,-3-2,0-1,-3-2,-29 20,33-26,2 2,-25 28,-11 11,57-60,0-1,0-1,-6 4,6-5,0 1,0 0,-8 9,-97 97,59-57,2 3,-27 40,-14 17,90-110,1 1,0 0,0 1,1-1,1 1,-1 1,-3 9,2 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4T23:12:25.507"/>
    </inkml:context>
    <inkml:brush xml:id="br0">
      <inkml:brushProperty name="width" value="0.35" units="cm"/>
      <inkml:brushProperty name="height" value="0.35" units="cm"/>
      <inkml:brushProperty name="color" value="#66CC00"/>
      <inkml:brushProperty name="ignorePressure" value="1"/>
    </inkml:brush>
  </inkml:definitions>
  <inkml:trace contextRef="#ctx0" brushRef="#br0">195 0,'-2'37,"-1"-1,-1 1,-2-1,-2 0,-3 6,-30 127,-21 73,53-211,2 0,2 0,0 1,2-1,1 32,1-37,-1 1,-1 0,-3 6,0-3,2 1,1 9,3-24,-1 13,1-1,2 6,-2-32,0-1,0 0,0 0,0 1,1-1,-1 0,0 0,1 1,-1-1,1 0,-1 0,1 0,0 0,0 0,-1 0,1 0,0 0,0 0,0 0,0 0,0 0,0-1,0 1,0 0,1-1,0 1,0-1,0 1,0-1,0 0,1 0,-1 0,0 0,0 0,0 0,0-1,1 1,-1-1,0 1,0-1,10-4,0 0,0-1,-1 0,8-7,-17 12,94-69,-50 35,19-10,-50 36,0 1,1 0,0 1,0 0,0 1,13-2,57-8,-31 6,38-13,-38 6,2 2,-1 3,2 3,-1 1,1 4,17 2,85 3,-136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5T21:28:47.811"/>
    </inkml:context>
    <inkml:brush xml:id="br0">
      <inkml:brushProperty name="width" value="0.35" units="cm"/>
      <inkml:brushProperty name="height" value="0.35" units="cm"/>
      <inkml:brushProperty name="color" value="#E71224"/>
      <inkml:brushProperty name="ignorePressure" value="1"/>
    </inkml:brush>
  </inkml:definitions>
  <inkml:trace contextRef="#ctx0" brushRef="#br0">4333 4035,'-46'3,"1"2,1 1,-1 3,-41 14,8-3,21-6,-502 107,426-100,0-6,-1-5,-40-6,-660-11,763 5,0-4,0-3,1-2,0-4,2-3,-8-5,-542-219,572 223,-5-2,1-2,2-2,0-3,1-1,2-2,2-3,0-1,3-2,1-1,-6-12,28 30,-43-50,-42-68,86 112,0 0,2-1,1 0,1-1,2 0,0-1,-2-21,2-10,3 0,3 0,2 0,3-1,3 1,2 0,3 0,5-11,33-119,63-159,-88 283,12-36,5 3,11-15,-29 73,2 0,1 2,2 1,2 1,1 2,16-14,5 1,2 3,3 1,18-8,182-110,-164 107,552-340,-492 306,5 7,2 6,4 8,3 7,2 7,172-32,-220 67,0 5,117 2,238 22,-387-4,0 5,-1 3,0 3,-1 5,-1 3,30 16,17 14,-2 5,-3 6,62 46,-141-82,-2 2,37 34,-59-44,0 0,-2 2,-1 0,-1 1,13 23,10 23,-4 1,-3 1,-3 2,-4 2,-3 1,9 50,9 47,9 47,-45-181,-2 0,-2 0,-1 1,-3 21,-1-49,0 1,-1 0,0 0,-1-1,-1 0,0 0,-1 0,-1-1,-2 4,-16 24,-1-2,-11 9,-20 30,-2 9,-3-3,-4-2,-69 64,-189 148,-66 65,286-254,-315 300,-154 74,-434 267,-281 65,1165-737,46-27,-13 13,58-35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4T21:11:15.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53,'124'1,"141"-3,-126-8,17 0,477 6,-351 5,-219 0,1-3,60-7,-33 1,0 3,21 1,186 4,-116 2,726-2,-860 2,0 1,28 4,52 4,355-7,-284-6,-101 2,7-1,-1 3,63 7,4 3,9 1,-72-4,99-2,109-7,-125-1,646 1,-726 2,27 6,25 1,154-4,-74-3,-40 9,-107-4,59-2,1357-6,-1480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3T22:40:21.93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0 126,'156'1,"170"-2,-286-1,0 0,34-3,27-2,-48 5,0 1,2 1,-6-1,0 0,23-1,-4-3,6 1,13 0,-20 1,32-4,21 0,-27 2,1 2,43 1,-70 2,8 1,0-1,0-2,0-1,8-1,231-17,-215 15,0 2,1 0,69 2,81 3,96-2,-276-1,48-4,-48 2,43-1,394 4,-268 2,-47-2,224 2,-118 7,15 1,-25-9,75 1,-336 0,0 0,-1 1,18 2,-14-1,0-1,28 1,7-1,144 4,22-3,737-3,-898-1,42-3,-42 1,48 1,648 2,-750 1,0-1,-1 1,1 0,5 1,48 2,-48-3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3T22:40:30.63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0,'53'1,"1"-1,-1 2,0-1,10 1,8 1,711 21,17-4,-454-15,290 7,-197 2,52 5,-177-7,-217-9,2-1,23 0,-83-1,320 2,172-2,-446-2,-1-1,30-1,-31 1,0 0,40 0,122 2,-164 0,-52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3T22:40:33.87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0,'300'0,"319"1,-245 3,-4 1,-108 0,-160-3,12 1,-36-1,1 0,44-1,24 0,57 3,113 0,-138-3,-35-1,-1 1,93 3,-92 1,73 5,-130-5,-1 0,-2 1,7 2,-5 0,3-1,0-1,2 0,2-1,0-1,87 1,65 0,137-3,1517-2,-1839-1,1 0,46-2,21-1,81-1,47-1,-160 4,75-5,-83 3,2 1,17 1,164-4,2-1,-174 5,0 1,1 0,33 2,17-1,-100 1,50 1,-51-1,0 0,5-1,-32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3T08:18:55.674"/>
    </inkml:context>
    <inkml:brush xml:id="br0">
      <inkml:brushProperty name="width" value="0.1" units="cm"/>
      <inkml:brushProperty name="height" value="0.1" units="cm"/>
      <inkml:brushProperty name="color" value="#DA0C07"/>
      <inkml:brushProperty name="ignorePressure" value="1"/>
      <inkml:brushProperty name="inkEffects" value="lava"/>
      <inkml:brushProperty name="anchorX" value="0"/>
      <inkml:brushProperty name="anchorY" value="0"/>
      <inkml:brushProperty name="scaleFactor" value="0.5"/>
    </inkml:brush>
  </inkml:definitions>
  <inkml:trace contextRef="#ctx0" brushRef="#br0">3952 2094,'0'0,"-18"0,-26 0,-12 3,-17 2,-6 0,-9 3,1-1,-12 0,-2-3,-4 0,-21-2,-15-2,-6-4,-3-5,7-1,10 2,10 1,15-2,7 1,10 2,9 2,6 1,4-3,10 1,2-4,-7-4,-8 1,-9-2,-15-2,1 2,-3-1,-8-2,6 3,7-6,7-1,9 3,11-1,6-5,8 0,7-1,-1-5,4-3,3-5,3-3,2-6,8-7,1-1,2-4,5 7,5 2,6 7,4 2,4-3,1-1,9-10,6-5,8 0,-11 40,12-17,-11 23,0 0,1 1,3-1,1-1,2 1,14-9,0 3,31-13,-20 15,0 1,2 0,104-33,14 1,8 11,-9 6,-14 5,-14 8,-6 2,-10-4,-5-1,7 0,39-11,34-8,65-14,40-4,9 1,-24 10,-33 12,-44 14,-32-1,-22 8,-22 4,-14 5,-16 2,-7 3,-60 4,-3-1,3 2,66 11,-5 4,-6 3,-6 7,-6 4,-4 5,-3-1,-2-3,7 2,-14-3,-8 2,0-3,-6-2,2 2,-2 2,-4 0,-9-3,-2-2,-3-2,-7-2,1-6,-6-2,-4 1,-5 0,-3 1,3-3,0 0,-1 2,-2 0,-2 7,-1 0,-8 6,-1 0,-7 3,-6-1,1 2,-4 3,-2-2,-4-3,-9-3,-1 1,-3-1,2 2,1-1,-5 3,-7-2,-5-2,-5 2,-11-1,-3-2,-1 2,7-5,9-2,-5-2,0 8,-2 1,6 3,-1 0,0-2,-8 6,5-6,-1-7,6-3,8-7,5-5,6-4,4-3,2-3,2 4,0 0,0 4,0-1,-1-1,0 0,7-3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3T08:19:00.940"/>
    </inkml:context>
    <inkml:brush xml:id="br0">
      <inkml:brushProperty name="width" value="0.1" units="cm"/>
      <inkml:brushProperty name="height" value="0.1" units="cm"/>
      <inkml:brushProperty name="color" value="#DA0C07"/>
      <inkml:brushProperty name="ignorePressure" value="1"/>
      <inkml:brushProperty name="inkEffects" value="lava"/>
      <inkml:brushProperty name="anchorX" value="-886.0097"/>
      <inkml:brushProperty name="anchorY" value="-534.38062"/>
      <inkml:brushProperty name="scaleFactor" value="0.5"/>
    </inkml:brush>
  </inkml:definitions>
  <inkml:trace contextRef="#ctx0" brushRef="#br0">1928 1964,'0'0,"-6"0,-16 0,-13 0,-6 0,-10 0,-6 0,-6 0,-4 0,-1 0,-9 0,0 0,0 0,1 0,2 0,3 0,7 0,8 0,9-7,5 0,5-7,-5 0,2-4,0-4,2 2,0-2,2-4,-6-2,7-3,1-1,1 5,8 0,-1-1,7-1,-1 5,-3 6,4-1,-2-2,-3-4,4-2,-3-11,-2-1,4-2,-2-6,-2-13,-3-5,5 1,-1 6,4 0,6 5,4 6,5 4,2 4,3 3,0 1,1 2,7 6,13-6,15-1,5 6,10-7,6 0,6-2,10-13,3-1,14 1,7-4,-1 4,1 3,9 4,-5 3,0 10,0 2,-13 7,-8 7,-6 5,-4 5,-2 3,-2 1,1 1,-7 0,0 0,0 0,16 0,10-1,8 0,19 0,11 0,9 0,-2 0,-11 0,-8 0,-11 0,-12 0,-8 0,-14 0,-11 0,-9 0,-7 0,2 7,5 7,-1 7,-1-1,5 4,-10 3,-3 2,5 3,5 1,0 1,-2-7,5 1,4 0,-2-6,-3 1,-5-5,-3 3,-3 1,5 4,5 3,7-4,-1 8,-4-6,3 2,-4 0,-10 2,-4 0,-3-5,-1 1,0 0,-6 2,0-6,-6 2,-5 1,1 2,-3 3,-3 1,-2 8,-4 1,-1 0,-2 0,0-2,0-2,-1-1,1-1,-1 0,1 6,0 0,0 0,-7 5,-7 7,-7-9,-13 4,-4-3,-9-2,-8-4,-12 6,-5-9,-3-2,-1-1,2-7,1-1,9 1,8-6,0 3,7 1,-2 3,3-4,4-6,-5-4,-3-6,2-3,2-3,-3-1,-4-1,-17 0,2 0,-16 0,0 0,-6 1,9 0,12 0,12 0,3 0,0 0,-1 0,3 0,5 0,5 0,-4 0,-3 0,1 0,3 0,4 0,2 0,4 0,1 0,1 0,1 0,1 0,-1 0,1 0,6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04:36:35.796"/>
    </inkml:context>
    <inkml:brush xml:id="br0">
      <inkml:brushProperty name="width" value="0.35" units="cm"/>
      <inkml:brushProperty name="height" value="0.35" units="cm"/>
      <inkml:brushProperty name="color" value="#66CC00"/>
      <inkml:brushProperty name="ignorePressure" value="1"/>
    </inkml:brush>
  </inkml:definitions>
  <inkml:trace contextRef="#ctx0" brushRef="#br0">10204 3852,'-4237'0,"4209"2,0 0,1 2,-16 5,-38 5,-40 1,-139 13,228-26,0 1,0 2,0 1,1 1,0 2,-3 2,7-2,0-1,0-1,-1-2,0-1,-4-1,-39 1,-29-4,-584-3,397 4,240 1,0 3,-30 6,21-2,-33 0,-367-6,234-5,-1008 2,1205-1,0-1,0-1,0-1,1-1,-18-6,-1-4,0-1,-27-16,-14-6,36 17,2-2,-25-17,-10-6,-3 3,-76-28,-15-6,114 49,22 11,-36-22,63 32,0-1,1-1,0 0,0 0,1-1,0 0,-7-11,-12-20,17 23,-1 0,-1 1,-13-13,9 10,1 0,1-1,0-1,2-1,1 0,-7-17,8 12,1-1,1 0,1-1,2 0,1 0,1-2,-2-53,3 1,7-66,-1 31,-1-1014,-1 1109,2-1,1 0,1 1,1 0,1 0,7-16,1 3,2 0,1 1,19-27,82-134,-111 184,1 1,0 0,1 0,0 1,1 0,1 1,3-4,-6 8,0 0,1 1,-1 0,1 0,0 1,0 0,0 0,1 1,-1 0,1 1,3-1,17-1,9-2,0-2,17-6,-43 10,-1-1,0 0,0 0,0-2,0 1,-1-1,0-1,-1 0,3-3,13-11,0 2,6-3,-8 7,-1-1,-1-1,3-4,7-11,-14 13,1 1,1 1,0 1,7-3,13-9,-29 21,-1 0,1 0,1 1,-1 0,1 1,0 1,1 0,-1 0,1 1,10-1,34 0,0 2,0 3,13 4,40-1,962-3,-1007 3,-1 3,10 4,71 7,363-11,-285-9,586 3,-732-4,1-3,-1-4,19-8,68-10,33-9,-129 22,0 2,1 4,42 0,-33 9,17 0,41-9,124-14,-101 10,360-12,4 27,-193 1,1658-2,-1541 25,-357-18,194 21,9 14,-128-6,-92-18,0-3,7-3,747 79,-262-23,-426-42,0 5,11 11,117 27,-200-53,87 18,100 8,-227-39,100 11,13 8,163 29,-261-42,1 1,9 5,-11-2,0-3,16 1,12-4,0-3,15-4,-4 1,39 6,-62-1,4 0,0 2,-1 3,27 9,-17 0,1-3,23 0,-19-3,13 8,-36-9,0-1,1-3,28 0,124 10,19 12,-49-6,36 15,-10-2,-149-28,0 3,0 1,8 6,-2 0,0-4,23 3,60 12,105 39,-134-35,39 23,-96-34,-1 3,-1 1,30 25,3 2,-30-21,2 7,-41-28,-1 0,0 1,-1 1,-1 1,5 6,26 43,-4 2,-2 2,5 19,-7-15,83 174,-93-196,18 49,-38-79,0 0,-1 0,-1 1,-1-1,-1 1,-1 13,-3 151,-2-67,3-110,0 0,-1 0,0 0,-1-1,0 1,0 0,0 0,-1-1,-1 0,0 1,0-1,0 0,-1-1,0 1,0-1,-1 0,0-1,-1 1,1-1,-1 0,-3 2,-14 9,5-5,2 2,-1 0,-1 4,9-9,0-1,0 1,-1-2,0 1,0-2,0 1,-2-1,-21 8,-31 9,52-18,-70 24,1 4,-43 27,103-49,0 2,0 1,2 1,0 1,1 0,-6 8,-8 7,0-2,-2-1,-1-1,-10 3,-157 85,162-93,-50 24,-2-4,-2-5,-33 7,3-7,-60 21,137-41,1 3,-36 21,40-17,-1-3,-24 8,48-22,-1 0,0-2,0 0,0-2,-1 0,-21-1,-525-8,515 7,-1 0,0-2,0-2,0-2,-35-10,70 10,-266-57,212 50,-1 3,-70 1,93 8,0-2,1-3,-2-2,-20-4,0 4,-1 2,-19 4,60 0,-1-2,1-2,-10-3,-54-7,65 10,0-1,1-1,-1-2,-2-2,-1-1,-1 2,-30-4,-128-11,137 16,17 4,1-2,-25-9,26 7,0 0,-9 2,-30-7,30 6,0 2,-14 1,27 3,0-1,0-2,1-1,-1-1,-6-4,-246-83,249 85,-1 1,0 2,0 1,-1 3,-32 1,45-1,0 0,1-1,0-2,-3-1,-3-1,1 2,-18-1,2 4,7 0,0-1,-32-7,14 0,-2 2,1 3,-4 2,-176 4,90 1,-993-2,1124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00:36:00.956"/>
    </inkml:context>
    <inkml:brush xml:id="br0">
      <inkml:brushProperty name="width" value="0.35" units="cm"/>
      <inkml:brushProperty name="height" value="2.1" units="cm"/>
      <inkml:brushProperty name="color" value="#FF0066"/>
      <inkml:brushProperty name="ignorePressure" value="1"/>
      <inkml:brushProperty name="inkEffects" value="pencil"/>
    </inkml:brush>
  </inkml:definitions>
  <inkml:trace contextRef="#ctx0" brushRef="#br0">3425 3428,'0'0,"0"0,-20 11,-15 1,-12-7,-13-12,-11-11,-13-8,-11-6,-7 0,-9 2,-4 5,-9 6,-11 3,-14-1,-9-3,-5-8,2-6,0-11,-6-7,-7-8,-5-4,-2-1,2-2,11-1,13 0,16-7,22-10,27-10,30-9,36-5,32-6,32-7,30-11,28-12,25-7,26-2,31 5,28 4,22 6,20 9,21 9,17 7,11 10,13 10,10 11,1 12,0 8,1 10,-7 10,-12 11,-8 10,-5 12,-14 10,-15 7,-10 6,-7 3,-7-1,-10-2,-10-3,-5-2,-5 2,-9 2,-12 5,-17 5,-7 11,-1 12,0 15,-1 15,-7 18,-9 13,-15 8,-12 4,-10-2,-8-5,-5-4,-7 3,-9 6,-7 10,-10 5,-9-1,-14-6,-15-8,-16-11,-18-12,-17-11,-21-8,-20-4,-19 0,-20 2,-16 6,-14 8,-9 5,-10 2,-23-2,-26-5,-24-11,-39-13,-46-15,-63-15,-83-8,-87 7,-83 26,-67 39,-34 38,-3 47,122-7,165-33,158-41,129-37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3T07:47:27.62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1 127,'347'-37,"-313"35,0 0,0 1,0 0,22 2,48-2,-14-4,-57 3,0 0,8 1,554 0,-287 2,284-1,-567-1,1 0,-1-1,1 0,-1-1,4 0,47-5,-51 5,0-1,2 0,-5 1,0 0,0 0,4 1,64-3,0 1,66 2,-77 1,24-4,-25 2,30 1,-90 2,1-1,-1 0,12-2,-10 1,0 1,20-1,80 2,-99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3T07:47:30.1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1,'31'3,"1"0,19-1,0 1,1007 59,-955-57,0-1,1-1,0-2,7-1,78 1,7 2,-113-2,182 8,-104-3,148 3,156-4,-224-5,165 0,-236 3,-51 0,73-2,-157-2,0 0,-1-1,17-1,-17 0,0 1,0 1,22-1,-3 2,7 0,1-2,0 1,16-3,-40 1,1 2,29-1,-25 1,-1 0,0 0,0-1,26-3,-10 2,-46 3,0-1,0 1,0-1,0 0,0 0,0 0,4-1,35-5,-39 6,0 0,0 0,0-1,-1 0,8-1,-13 2,4-1,-1 0,1 0,1 0,-1 0,1 1,0 0,0-1,1 1,-1 0,7 0,13-1,-3 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3T07:47:34.47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0 240,'79'-38,"0"7,1 9,13 8,-4-3,367-87,-336 90,118 21,-50 20,104 6,953-30,-594-8,-172 5,-427-5,47-19,-42 7,24 3,508 11,-281 8,-300-5,0 0,0 3,0-1,0 3,-1 0,1-1,0 1,3 7,6 7,-1 1,-1 4,3 5,-9-20,-1 3,1-2,0-3,0 0,9 5,29 27,-10 11,-23-21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18T21:59:04.689"/>
    </inkml:context>
    <inkml:brush xml:id="br0">
      <inkml:brushProperty name="width" value="0.35" units="cm"/>
      <inkml:brushProperty name="height" value="0.35" units="cm"/>
      <inkml:brushProperty name="color" value="#E71224"/>
      <inkml:brushProperty name="ignorePressure" value="1"/>
    </inkml:brush>
  </inkml:definitions>
  <inkml:trace contextRef="#ctx0" brushRef="#br0">1008 1572,'-109'3,"-7"0,1 5,-9 6,98-10,1-1,-1-1,0-2,0 0,1-2,-1-1,0-1,-18-5,30 5,0-1,0 0,1-1,0 0,0-1,0 0,1-1,0-1,0 0,1-1,0 0,1 0,0-1,1-1,0 1,0-2,-5-11,1-1,2 0,0 0,1-1,2-1,1 1,1-1,1 0,1-1,1-4,1-7,2-1,1 1,2-1,2 1,1 0,11-32,0 16,2 2,3 0,2 2,2 0,15-19,5-1,4 2,2 2,20-16,-47 55,2 2,1 0,0 2,2 1,16-9,-30 22,1 1,-1 1,2 1,-1 0,1 1,-1 1,2 1,-1 0,0 1,1 1,-1 1,2 1,25 2,-1 1,0 3,1 1,-2 3,1 1,-2 2,0 2,0 2,26 16,-47-20,0 0,-2 2,1 1,-2 0,0 1,-1 1,-1 0,-1 2,0 0,-1 0,-2 1,0 1,-1 0,-1 1,-1 0,-1 0,-2 1,1 5,-1-3,-1 0,-1 1,-2-1,-1 1,-1 0,-1 0,-1-1,-1 1,-2-1,0 0,-2 0,-1 0,-1-1,-1 0,-2-1,-9 17,-5-4,0-2,-3 0,-1-2,-1-1,-1-2,-2-1,-21 13,-43 26,-3-5,-21 5,-3-3,94-52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18T21:59:06.409"/>
    </inkml:context>
    <inkml:brush xml:id="br0">
      <inkml:brushProperty name="width" value="0.35" units="cm"/>
      <inkml:brushProperty name="height" value="0.35" units="cm"/>
      <inkml:brushProperty name="color" value="#E71224"/>
      <inkml:brushProperty name="ignorePressure" value="1"/>
    </inkml:brush>
  </inkml:definitions>
  <inkml:trace contextRef="#ctx0" brushRef="#br0">831 1639,'-168'4,"50"-2,75 0,-1-2,1-1,0-3,0-1,0-3,-4-2,32 6,1-1,0-1,0 0,1 0,0-2,0 1,1-2,-12-9,16 10,0 0,0 0,1-1,0 0,1 0,0-1,0 1,1-1,0-1,1 1,0-1,-2-9,-3-21,2 0,2-1,1 0,2-5,6-170,6 62,16-71,-11 139,3 1,4 0,13-24,-29 91,2 0,0 1,1 0,1 0,0 1,9-10,-12 19,-1 1,1 0,1 0,-1 0,1 1,0 0,1 1,-1 0,1 0,0 1,0 0,1 1,-1-1,4 1,23-4,0 1,0 2,0 1,22 2,33 5,23 6,-38-1,-1 3,-1 3,0 4,59 24,-115-36,1 1,-2 1,1 0,-1 1,0 1,-1 1,-1 0,0 2,0-1,-1 2,-1 0,0 0,-2 1,1 1,2 7,6 15,-1 0,-2 1,-2 1,-2 1,-2 0,-2 0,0 8,-1 6,-3 0,-3 0,-2 1,-2-1,-5 19,2-34,-3-1,-1 0,-2-1,-1 0,-17 33,16-43,-2-1,-1 0,-1-2,-1 0,-1-1,-2 0,-20 18,11-16,-1-2,-1 0,-1-2,-1-2,-1-1,-1-2,-1-1,0-2,-17 4,14-10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18T22:07:34.909"/>
    </inkml:context>
    <inkml:brush xml:id="br0">
      <inkml:brushProperty name="width" value="0.35" units="cm"/>
      <inkml:brushProperty name="height" value="0.35" units="cm"/>
      <inkml:brushProperty name="color" value="#E71224"/>
      <inkml:brushProperty name="ignorePressure" value="1"/>
    </inkml:brush>
  </inkml:definitions>
  <inkml:trace contextRef="#ctx0" brushRef="#br0">4492 0,'-14'1,"0"1,0 0,0 1,1 1,-1 0,1 1,-9 4,-10 4,-15 5,1 3,1 1,0 3,-16 13,-6 9,2 3,-20 22,-311 274,-189 114,246-235,146-101,-56 55,9 0,236-176,-67 54,2 3,-24 32,21-23,-366 331,194-180,-67 60,299-269,-1-1,0-1,-1 0,-8 4,-9 5,21-10,0 0,1 1,-1 0,2 0,-1 1,2 0,-1 0,-3 8,0-1,-2 0,-11 12,1-5,-2-1,0-1,-1-1,-1-1,-1-2,0-1,-1-1,-1-1,-1-2,-2 0,-3-2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18T22:07:36.733"/>
    </inkml:context>
    <inkml:brush xml:id="br0">
      <inkml:brushProperty name="width" value="0.35" units="cm"/>
      <inkml:brushProperty name="height" value="0.35" units="cm"/>
      <inkml:brushProperty name="color" value="#E71224"/>
      <inkml:brushProperty name="ignorePressure" value="1"/>
    </inkml:brush>
  </inkml:definitions>
  <inkml:trace contextRef="#ctx0" brushRef="#br0">1 0,'5'1,"1"-1,-1 1,0 1,0-1,0 1,0 0,0 0,0 0,0 1,5 2,80 40,11 12,51 27,-114-67,18 4,-36-14,0 1,0 0,0 1,-1 2,-1 0,0 0,12 12,129 111,-135-112,0 1,-1 2,-4-5,1 0,20 16,40 27,51 52,-50-45,-42-38,9 11,45 46,81 57,-157-130,0 1,-1 0,0 1,-1 1,-2 0,10 16,34 47,-26-48,-22-26,-1 1,0 0,-1 0,0 1,0 0,-1 1,3 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6T05:09:59.0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11489 3982,'-10'-5,"0"1,0 0,0 0,0 1,-1 0,1 1,-2 0,-26-6,-808-140,460 88,-110-38,249 46,3 4,80 17,-901-186,915 182,-401-90,-5 23,-445-17,784 97,68 2,-74-23,-141-45,24 5,-437-64,492 97,180 28,0-5,2-4,-22-14,-292-132,51 19,-678-202,977 339,-116-40,-38-26,135 49,2-4,2-4,-41-32,95 58,1-1,2-1,-4-5,18 17,1-1,1 0,0-1,0 0,1 0,1-1,0 0,-2-7,8 16,-1 1,1-1,0 0,0 1,1-1,-1 0,1 0,-1 0,1 1,1-1,-1 0,0 0,1 1,0-1,0 0,0 1,1-3,1 1,0-1,0 1,1 0,0 0,0 1,0-1,1 1,-1 0,1 0,5-3,85-65,-27 20,2 2,48-24,-45 37,33-10,136-43,90-11,71 0,351-47,-88 63,-3 34,-663 51,559-30,219 30,271 69,-312 15,3 28,-428-64,-12-8,615 27,14-48,494 30,-1 69,157 23,-834-103,109-35,557-80,12-47,-1346 117,788-64,6 38,-208 54,-6 34,-185-7,108 41,-383-50,-2 10,-2 8,-3 8,52 32,750 380,-946-453,-2 3,-1 2,-1 2,31 30,-49-39,-2 1,-1 0,-1 2,-1 1,-2 1,0 0,-1 1,4 14,-2 2,-2 0,-1 2,-3 0,-1 3,-5-16,-1 1,-2-1,-2 1,0-1,-3 1,-1 7,1-30,-1 0,0 0,0 0,-1-1,0 1,-1-1,0 0,-1 0,0 0,0-1,-1 0,-6 5,-12 13,-2-2,0-1,-15 9,-117 81,-5-6,-5-7,-138 57,108-69,-68 15,-213 58,-185 27,498-145,-794 195,566-160,-192 6,-16-36,-13-27,-618-27,664-12,1-27,335 15,-145-40,242 41,0 7,-98-2,-269 6,489 17,-891 1,537 1,53-9,-122-26,-308-59,729 90,-172-34,66 12,91 18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3:20:00.327"/>
    </inkml:context>
    <inkml:brush xml:id="br0">
      <inkml:brushProperty name="width" value="0.35" units="cm"/>
      <inkml:brushProperty name="height" value="0.35" units="cm"/>
      <inkml:brushProperty name="color" value="#E71224"/>
      <inkml:brushProperty name="ignorePressure" value="1"/>
    </inkml:brush>
  </inkml:definitions>
  <inkml:trace contextRef="#ctx0" brushRef="#br0">12803 2139,'-17'5,"-1"0,-1-2,1 0,-6-1,-10 2,-135 14,-50-6,-171-8,86-2,-55 17,324-16,-92 9,-97 23,44-1,-166 9,-183-11,463-29,-209-1,-172-25,-400-81,699 82,-1191-205,1189 201,-2 7,0 7,-52 6,-203 23,-52 25,164-21,-62-12,-291-24,-225 3,602 5,-240-38,130-22,58 8,125 29,-39-19,168 32,2-4,0-2,2-3,0-4,-16-11,61 28,1-1,0-1,1-1,1 0,1-2,-10-11,-26-27,-47-52,15 14,30 40,3-2,3-3,2-1,1-6,41 60,1 0,0 1,0-1,1 0,0 0,0-1,0 1,1 4,1 0,0 0,0 1,0-1,0 0,0 0,0 1,0-1,1 0,-1 1,0-1,1 0,0 1,-1-1,1 1,0-1,0 0,0 1,0 0,0-1,0 1,0 0,0-1,1 1,-1 0,0 0,2-1,14-6,0-1,1 2,0 1,0 0,1 1,17-2,-23 4,429-97,-396 89,453-114,-320 72,135-60,-241 83,1 4,6 2,-35 13,1 1,0 3,0 2,10 1,57 3,69 10,111 21,-1 1,-159-23,0-5,-1-7,19-6,119-20,408-30,-401 55,-52 2,34-13,-49-6,277-25,-247 32,10 11,-161 9,-1 4,0 5,19 7,8 1,53 1,-61-16,1-6,0-4,-1-4,0-6,88-22,-17-4,-6-1,2 9,2 6,93 7,1 11,31 14,40 16,695-14,-651-11,-62-2,381 10,-635-1,1 3,-1 4,-1 2,0 4,-1 2,-1 3,18 12,174 71,135 32,-68-28,73 23,275 89,-525-171,-97-32,0 3,-2 1,27 19,13 13,30 28,-93-64,0 1,-2 1,14 15,-31-28,0 1,0-1,-1 1,0 1,-1-1,0 1,0 0,-1 0,0 1,-1-1,0 1,0 5,1 10,-2 0,-1 0,0 0,-2 0,-2 6,2-29,0 1,0-1,0 1,-1 0,0-1,1 0,-1 1,0-1,-1 0,1 0,0 0,-1 0,0-1,1 1,-1-1,0 0,0 1,-1-1,1 0,0-1,-2 1,-13 7,-1-2,0 0,-14 3,8-3,-70 28,-66 36,54-22,-4-5,73-31,-1-1,1-2,-2-2,-38 3,16-8,-41-5,-24 1,108 3,1 0,0 1,-1 1,1 1,-8 3,-88 38,34-13,31-16,-1-1,-1-2,25-8,0-2,0-1,-1 0,-25-2,-466-5,357 4,138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4:33:28.31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8853 15327,'-44'-5,"1"-2,-1-3,20 5,-271-66,-20-21,-286-107,579 192,-692-249,-432-140,923 329,-654-220,723 225,3-6,3-6,4-7,-80-62,76 32,5-6,-104-112,50 24,-81-120,-44-105,35 42,137 200,-249-326,250 305,-62-124,62 59,12-7,-67-210,16-46,19-28,80 227,16-3,14-3,15-2,15-19,17-69,20-1,20-22,-14 296,8 1,6 1,8 1,6 2,16-24,84-220,-102 286,4 2,6 2,8-5,165-273,447-672,-353 569,-161 247,-62 101,14-5,-99 136,0 1,1 0,1 0,0 1,0 0,1 1,0 0,10-5,-13 10,0 0,0 0,1 1,-1 0,1 1,0 0,-1 1,1 0,0 0,0 1,0 0,7 2,7 1,-12-1,0-1,0 0,11-2,-19 1,0 0,0-1,0 0,-1 0,1 0,0 0,-1-1,1 1,-1-1,0 0,1 0,-1 0,0-1,1 0,43-46,-33 33,0 1,1 0,1 2,3-3,8-1,0 1,2 2,-1 0,1 2,1 1,21-4,51-10,36-1,-121 23,52-9,297-60,218-48,-397 84,3-8,69-32,-101 27,3 8,34 0,-82 24,108-1,-173 17,-1 2,1 2,-1 2,0 2,-1 2,3 3,90 33,-67-20,1-4,38 6,60-5,158 1,-46-5,-179-8,71 19,-111-13,-1 4,51 22,-30-9,14-1,55 5,22-3,-17-3,14 11,-20 5,-2 7,74 42,-118-47,196 84,-212-98,100 40,77 48,-206-91,-1 3,-3 2,-1 3,-1 2,-3 2,16 19,23 39,60 88,3 5,-3-23,61 46,14 12,-162-157,-3 3,14 28,26 57,-7 4,31 84,37 127,-62-138,49 136,-65-154,78 140,10 13,-116-245,297 805,-298-764,-8 3,4 59,11 41,-3-14,-58-254,125 639,-111-560,-4 1,-2 51,-5 168,-4-215,-1 113,0 147,4-291,3-1,1 0,10 28,46 154,-57-215,92 271,45 74,-131-336,61 175,-13-31,-6-25,3 36,-34-98,-4 0,6 83,-19-56,-8 86,0-66,2 128,-2 194,-1-407,-3 0,-1 0,-3 0,-3-1,-1 0,-2-1,-3-1,-13 22,-47 121,43-99,-4-2,-23 35,-7-14,-8 2,-26 40,95-140,-13 23,-2 0,-2-2,-1-1,-3 1,-3-1,1 2,2 1,2 2,1 0,2 2,0 4,13-21,-2 0,0-1,-1-1,-1 0,-1-2,-1 1,-1-2,-75 77,36-36,-53 43,60-58,-10 16,33-31,-1-2,-1-1,-1-1,-2-1,-14 7,6-9,-24 14,-49 35,-4 12,-3-6,-3-5,-4-5,-19 1,12-14,-139 36,193-69,0-4,-1-3,-1-4,-19-3,-62-9,48 0,-1-4,-78-14,-13-1,-52 12,246 8,0 0,0-1,1-1,-1 0,0-1,1-1,0 0,0 0,0-1,1-1,0 0,0-1,1 0,-1-1,-1-2,-25-22,-1 2,-2 2,0 2,-2 2,-42-18,63 33,-1-1,2-1,0-1,0-1,1-1,1-1,0-1,2 0,0-1,-15-20,10-2,20 34,-1 0,0 1,0-1,0 1,-1 0,1 0,-1 0,-1 0,1 1,-5-4,-7-3,-1 1,-1 1,-6-2,7 3,0-1,1 0,0-1,-1-1,-31-30,37 30,-1 0,0 1,-1 1,0 0,0 0,-1 1,0 1,-12-4,3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20T22:50:15.950"/>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1 106,'0'0,"0"0,0 0,0 0,0 0,0 0,0 0,0 0,0 0,0 0,0 0,0 0,0 0,0 0,65 8,48 3,21-2,15-4,1-3,-11-4,-9-1,-14 1,-9-2,-13 1,-20-3,-4 3,-10 3,-4-2,9 0,-3-1,12-1,5 1,0-2,-5-2,5 3,1 2,8 0,5-1,0-6,15 2,-1-3,4 1,7 2,1 1,12 5,13 6,14 0,15 1,13 1,15-4,8-1,10-4,1 2,-2-3,-9-1,-17 2,-11 1,-8-3,-11-1,-13-1,-10-2,-8-3,-19 4,-4 2,-1 3,-5 6,9 4,2 5,-2-1,10 2,4 0,16-3,7-1,10-1,11 0,-2-2,0 5,0-3,2 2,-7-4,2-4,-6 4,-10-3,-16 1,-21-3,-4-1,-13 1,-6-5,-4-3,-5-1,1-1,-6-1,-9 2,0 1,0 6,0 2,-3 2,-3-4,-2 0,-3 2,-1-4,-2-2,-5 2,-9 2,-4-1,-4 1,-7 0,-2 1,-3 1,3 2,-6 1,9-3,0 0,5-1,9 1,10 0,4 0,4-1,1-1,6-1,-2-3,10 2,9-3,0 3,4-1,-7 3,-16 0,-9 2,-4 1,-1 1,10 3,9-4,15 2,8-1,5-2,0-1,-5 1,-14 0,-4 0,-8-1,-7-1,-8 2,-1 0,-4 0,-8 1,2 1,-7-4,-3 0,-1 0,-8 0,-3 2,-5 1,-12 2,-11 1,-29 1,-27 0,-55 7,0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3:20:00.327"/>
    </inkml:context>
    <inkml:brush xml:id="br0">
      <inkml:brushProperty name="width" value="0.35" units="cm"/>
      <inkml:brushProperty name="height" value="0.35" units="cm"/>
      <inkml:brushProperty name="color" value="#E71224"/>
      <inkml:brushProperty name="ignorePressure" value="1"/>
    </inkml:brush>
  </inkml:definitions>
  <inkml:trace contextRef="#ctx0" brushRef="#br0">14244 2139,'-19'5,"-1"0,-1-2,1 0,-7-1,-11 2,-150 14,-56-6,-190-8,96-2,-61 17,360-16,-102 9,-109 23,50-1,-185 9,-203-11,514-29,-232-1,-191-25,-445-81,777 82,-1325-205,1323 201,-2 7,0 7,-58 6,-225 23,-59 25,183-21,-70-12,-322-24,-252 3,671 5,-268-38,145-22,65 8,139 29,-44-19,187 32,3-4,-1-2,3-3,0-4,-18-11,67 28,2-1,0-1,1-1,1 0,1-2,-11-11,-28-27,-54-52,18 14,33 40,3-2,4-3,2-1,0-6,47 60,1 0,-1 1,1-1,1 0,0 0,-1-1,1 1,1 4,1 0,0 0,0 1,0-1,0 0,0 0,0 1,0-1,1 0,-1 1,0-1,1 0,0 1,-1-1,1 1,1-1,-1 0,0 1,0 0,0-1,0 1,0 0,0-1,2 1,-2 0,0 0,2-1,16-6,0-1,1 2,0 1,0 0,1 1,19-2,-25 4,476-97,-439 89,503-114,-356 72,150-60,-268 83,2 4,6 2,-39 13,1 1,0 3,0 2,12 1,62 3,78 10,123 21,-1 1,-177-23,0-5,-2-7,22-6,133-20,453-30,-446 55,-57 2,37-13,-55-6,309-25,-275 32,11 11,-179 9,-1 4,0 5,21 7,9 1,59 1,-68-16,1-6,0-4,-1-4,1-6,96-22,-18-4,-6-1,1 9,3 6,104 7,0 11,35 14,44 16,774-14,-725-11,-69-2,425 10,-708-1,2 3,-1 4,-1 2,-1 4,0 2,-2 3,21 12,193 71,150 32,-75-28,80 23,307 89,-584-171,-109-32,1 3,-2 1,29 19,15 13,34 28,-104-64,0 1,-3 1,17 15,-36-28,1 1,0-1,-1 1,-1 1,0-1,-1 1,1 0,-2 0,1 1,-2-1,1 1,-1 5,1 10,-1 0,-2 0,0 0,-2 0,-3 6,3-29,0 1,0-1,0 1,-1 0,-1-1,2 0,-1 1,0-1,-2 0,2 0,0 0,-1 0,-1-1,2 1,-1-1,-1 0,1 1,-1-1,0 0,1-1,-3 1,-14 7,-1-2,0 0,-16 3,10-3,-79 28,-73 36,60-22,-5-5,82-31,-1-1,0-2,-1-2,-43 3,18-8,-46-5,-26 1,120 3,1 0,0 1,-1 1,1 1,-9 3,-98 38,38-13,35-16,-2-1,-1-2,28-8,0-2,0-1,-1 0,-27-2,-520-5,398 4,154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7T03:08:14.654"/>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7400 2461,'-14'0,"-44"5,-61 5,-77 6,-55-1,-37 1,-9-3,17-3,17-4,-4-2,-26-3,-6 0,9-7,29-2,40-2,33-2,30 1,16-3,-1-4,-24-2,-19-6,-6 0,-4-2,6-1,12-3,11-3,5-2,-3 0,-18-2,-12-3,-1-1,13 1,18 2,17 1,21-2,15-7,19-8,15 0,6-4,10 0,6 1,13-2,14 6,11 1,9-4,11-5,20-12,25-11,39-8,77-14,84-11,54-1,28 5,13 3,5 13,41 9,18 18,-2 14,-22 15,-21 11,15 6,35 6,6 7,-14 6,-27 4,0 2,38 2,7 0,-30 1,-27 2,-18 3,20 0,15 5,-8 3,-24-2,-52 3,-32 1,-24 0,-13 3,-1 5,-16 2,-29-1,-31 0,-31-2,-31-2,-26-3,-19-1,-12-1,-12-1,-4 2,-4 3,-5 3,-3 6,-3 3,-1 4,-1 6,-5 1,-6-2,-2-2,-7-4,-11 1,-13 0,-25 3,-23 11,-40 13,-27 8,-20 9,-13 3,-13 8,-39 15,-70 11,-55 4,-22-4,2 0,-15 1,-60 17,-34 1,30-9,41-6,29-2,21 0,1-5,31-14,50-19,60-16,57-13,48-10,42-14,31-7,21-7,11-4,6-5,6-3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20T22:50:22.705"/>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539 14,'0'0,"-36"3,-22 0,-14-1,-3 1,8-2,7-2,10-1,8-1,11-1,9 0,6 0,9 2,5 2,9 2,11 2,8 3,12 2,16 2,17 0,12-1,15-1,9 0,2 0,3 0,-5-1,-5-2,-10-1,-8-1,-3 1,-5-1,-1-1,1-2,2-3,0-4,5-1,11-3,8-2,21 0,20-1,17 4,12 1,2 2,-7 2,-15 1,-16 1,-20-1,-16 1,-19 2,-17 0,-8 2,-7 0,-2 1,0 1,4 1,5 1,11 0,9 2,19 0,19-1,22-1,16-1,6-1,-2-2,-4-2,-11-1,-10-1,-8-1,-7 0,-5 0,1-1,6 0,23 1,19 1,21 1,8 2,1 1,-12 0,-10 1,-14-2,-12 0,-12-2,-12-2,5-1,10-2,19 0,20 2,15 1,5 4,-2 1,-14-1,-11-1,-16-1,-13-3,-9-1,-8 0,1 0,12-1,15 2,18 4,7 1,-1 3,-6 0,-15 1,-14-1,-16 1,-15-2,-16 1,-13 0,-4 1,-3-1,-2-1,6 0,16-2,21-1,19 0,14 0,4 1,0 1,-8 2,-10 2,-13 0,-16-1,-8-1,-10-1,-8-3,-3-1,-2-1,-2-1,0 0,-2 0,2 0,6-1,14 1,16 0,15 0,16 1,11 0,0-2,-7 1,-6 0,-14 0,-9-1,-13 0,-9-1,-9 0,-4 1,-1 1,3 0,9 0,11-1,18-1,19 0,21-1,14 3,3 2,-6 0,-13 1,-18 2,-20-2,-18 2,-14-1,-13 1,-9 0,-4 0,0 2,0 1,8-1,10 1,13-1,18-1,17 0,19 0,8 0,1-1,-12 0,-13 0,-18 1,-20 0,-13-2,-10 0,-6-1,0-2,-2-1,0-2,0 2,-3 0,-2 1,-6 3,-5 0,0 2,-6 1,-3-1,0 1,-6 1,-1 1,-4 1,-24 2,-9 1,-5-3,0-1,7-3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20T22:50:26.965"/>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2T02:22:44.26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69 105,'-55'-2,"42"0,47 1,-13-1,0-1,1 1,-3-2,0-1,2 2,-2-2,17-7,59-13,-42 16,0 1,0 0,0 4,2-1,-2 2,3 2,-1 1,-2 1,42 5,26 5,0 4,-3 2,88 20,-119-21,2-2,0-3,2-1,-2-3,21-2,181 3,266 14,-387-11,1-5,54-4,297-3,63 15,-460-11,-2-3,8-4,248-16,-179 8,446-33,-563 39,118-6,1 6,50 5,411 16,-290-4,231 0,119-18,70-8,687 40,-1207-16,0-6,270-18,140-38,-183 12,-352 33,3 2,-3 6,1 2,1 4,111 15,-123-9,508 45,3-19,-476-38,160-10,-19-1,-5 11,50-1,-258-2,1-2,53-9,-34 0,21-3,112-3,-212 17,1 2,-1 1,1 1,-1 2,0-1,-1 3,1 0,9 3,-49-8,0 0,0 0,0 1,-2-1,3 0,-1 2,0-2,-2 0,2 1,0-1,-2 1,2-1,-2 1,2 0,0-1,-2 0,0 2,0-2,0 0,0 0,0 1,0-1,0 0,0 0,0 0,0 1,0-1,0 0,-2 0,2 0,0 0,0 1,0-1,0 0,0 0,0 0,0 1,0-1,-2 0,2 0,0 0,0 0,0 0,0 2,-2-2,2 0,0 0,0 0,-4 1,-3 0,3 0,-2 0,2 1,-3-1,3-1,-7 1,-6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2T02:22:46.49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17,'59'109,"-92"-126,32 17,-1-1,1 0,0 0,0 1,0-1,0 0,0 0,0 0,0 0,0 0,0 0,1-1,-1 1,0 0,0-1,1 2,0 0,0-1,0 1,0 0,0 0,0-1,0 1,0 0,0-1,1 1,-1 0,0 0,0-1,0 1,0 0,0 0,0-1,1 1,-1 0,0 0,0 0,0-1,0 1,1 0,-1 0,0 0,0 0,14-4,12 2,0 1,5 1,38 0,63-11,120-7,-137 14,341-23,-349 16,56 3,-114 8,-1 2,0 3,0 2,29 8,-39-7,1-2,32 2,79-3,-3 0,-64 2,39 2,41-5,-24-8,104-1,-140 7,38 8,526 58,-615-65,0-2,37-4,104-17,-110 10,-70 9,70-9,74 3,-97 6,-1-4,49-9,-95 14,-20 6,-22 7,28-13,-9 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4T23:12:10.319"/>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1,'22'19,"0"0,1-2,10 5,-16-12,-1 1,-1 0,0 2,0-1,-1 2,-1 0,0 0,7 12,-10-11,1-1,0-1,1 0,29 38,-13-7,-2 2,19 49,-34-73,1 0,9 12,15 27,75 175,-97-208,1 0,2-1,0-1,2-1,1 0,0-1,2-2,3 2,6 3,7 6,30 20,-33-28,-1 1,-1 1,-1 2,23 29,-41-44,0-1,0 0,1-1,13 7,-14-9,0 0,-1 0,0 1,-1 1,0 0,9 12,23 43,-2 3,-8-12,40 51,-45-63,-25-37,1-1,0 0,0 0,1 0,0 0,1-1,0 0,3 2,4 3,-1 0,0 1,-1 0,0 2,-2-2,0-1,2-1,-1 0,1 0,4 1,41 30,1 4,41 32,-68-59,1 0,10 2,34 21,37 21,25 17,-104-56,-1 2,23 24,-16-14,-28-24,0 1,-1 0,0 1,6 11,-8-11,1 0,1-1,0 0,12 11,-11-13,-1 1,0 0,-1 0,0 1,-1 1,0 0,-2 0,6 12,2 2,2-2,7 9,16 25,-31-48,1 0,0-1,1 0,0-1,0 0,1-1,4 2,10 9,-4-2,-8-6,0 0,1-1,0-1,0 0,1-1,0-1,4 0,-7-2,-1 0,1 1,-1 1,0 0,-1 0,0 1,0 1,-1 0,8 9,-7-8,35 23,-46-34,0 0,0 0,1 1,-1-1,0 0,0 0,0 0,0 0,0 0,0 1,0-1,0 0,0 0,0 0,0 0,0 1,1-1,-1 0,0 0,0 0,0 0,0 1,-1-1,1 0,0 0,0 0,0 0,0 1,0-1,0 0,0 0,0 0,0 0,0 0,0 1,0-1,-1 0,1 0,0 0,0 0,0 0,0 0,0 1,-1-1,1 0,0 0,0 0,0 0,0 0,-1 0,1 0,0 0,0 0,0 0,0 0,-1 0,1 0,0 0,0 0,0 0,0 0,-1 0,1 0,0 0,0 0,0 0,0 0,-1 0,1-1,-15 2,14-1,-16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4T23:12:13.820"/>
    </inkml:context>
    <inkml:brush xml:id="br0">
      <inkml:brushProperty name="width" value="0.35" units="cm"/>
      <inkml:brushProperty name="height" value="0.35" units="cm"/>
      <inkml:brushProperty name="color" value="#66CC00"/>
      <inkml:brushProperty name="ignorePressure" value="1"/>
    </inkml:brush>
  </inkml:definitions>
  <inkml:trace contextRef="#ctx0" brushRef="#br0">1174 0,'0'7,"1"0,0 0,1 0,0 0,0-1,0 1,5 17,-3-7,0 1,2-1,-1 0,2 0,0-1,2 0,-1 0,10 11,-3-9,-1 0,-1 1,-1 0,-1 1,0 0,-2 1,0 0,1 7,-4-9,1 0,1-1,1 0,10 14,-9-13,0-1,-1 1,0 1,-1 2,13 54,12 39,-12-41,-16-51,1-1,1 1,5 7,28 45,-23-43,8 19,-20-40,-1 0,0 0,-1 1,0 0,-1 0,0 8,10 76,-6-55,1 41,-5-61,0 0,2 0,1 0,5 18,1 1,-10-39,0 1,-1 0,0 0,1-1,-1 1,0 0,0 0,0 0,0-1,0 1,0 0,-1 0,1-1,0 1,-1 0,1 0,-1-1,0 1,0 0,0-1,0 0,0 0,0 0,-1 0,1 0,0-1,0 1,0 0,-1-1,1 1,0-1,0 0,-1 1,1-1,0 0,-1 0,1 0,0 0,-1 0,1 0,-10-1,0-1,1 0,-1-1,1 0,-10-4,9 3,-142-49,126 46,0 0,0 2,-1 1,1 1,-1 1,0 1,-16 3,24-2,0-1,1-2,-1 1,-15-6,-79-25,17 3,56 18,27 7,-1 1,0 0,-14-1,14 3,0-2,0 0,1 0,-1-2,1 1,0-2,-2-1,-1-1,0 2,0 0,-1 0,-9-1,-22-3,-1 3,0 1,-49 0,82 6,-1-1,1 0,0-1,-2-2,-2 0,1 1,-15 0,5 2,1-2,-1-1,0-2,8 2,2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71800" cy="499012"/>
          </a:xfrm>
          <a:prstGeom prst="rect">
            <a:avLst/>
          </a:prstGeom>
        </p:spPr>
        <p:txBody>
          <a:bodyPr vert="horz" lIns="92541" tIns="46271" rIns="92541" bIns="4627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2541" tIns="46271" rIns="92541" bIns="46271" rtlCol="0"/>
          <a:lstStyle>
            <a:lvl1pPr algn="r">
              <a:defRPr sz="1200"/>
            </a:lvl1pPr>
          </a:lstStyle>
          <a:p>
            <a:fld id="{FCE9676D-4FA9-477E-9A7A-161A319CD3EB}" type="datetimeFigureOut">
              <a:rPr kumimoji="1" lang="ja-JP" altLang="en-US" smtClean="0"/>
              <a:t>2022/3/16</a:t>
            </a:fld>
            <a:endParaRPr kumimoji="1" lang="ja-JP" altLang="en-US"/>
          </a:p>
        </p:txBody>
      </p:sp>
      <p:sp>
        <p:nvSpPr>
          <p:cNvPr id="4" name="スライド イメージ プレースホルダー 3"/>
          <p:cNvSpPr>
            <a:spLocks noGrp="1" noRot="1" noChangeAspect="1"/>
          </p:cNvSpPr>
          <p:nvPr>
            <p:ph type="sldImg" idx="2"/>
          </p:nvPr>
        </p:nvSpPr>
        <p:spPr>
          <a:xfrm>
            <a:off x="446088" y="1243013"/>
            <a:ext cx="5965825" cy="3355975"/>
          </a:xfrm>
          <a:prstGeom prst="rect">
            <a:avLst/>
          </a:prstGeom>
          <a:noFill/>
          <a:ln w="12700">
            <a:solidFill>
              <a:prstClr val="black"/>
            </a:solidFill>
          </a:ln>
        </p:spPr>
        <p:txBody>
          <a:bodyPr vert="horz" lIns="92541" tIns="46271" rIns="92541" bIns="46271" rtlCol="0" anchor="ctr"/>
          <a:lstStyle/>
          <a:p>
            <a:endParaRPr lang="ja-JP" altLang="en-US"/>
          </a:p>
        </p:txBody>
      </p:sp>
      <p:sp>
        <p:nvSpPr>
          <p:cNvPr id="5" name="ノート プレースホルダー 4"/>
          <p:cNvSpPr>
            <a:spLocks noGrp="1"/>
          </p:cNvSpPr>
          <p:nvPr>
            <p:ph type="body" sz="quarter" idx="3"/>
          </p:nvPr>
        </p:nvSpPr>
        <p:spPr>
          <a:xfrm>
            <a:off x="685801" y="4786364"/>
            <a:ext cx="5486400" cy="3916115"/>
          </a:xfrm>
          <a:prstGeom prst="rect">
            <a:avLst/>
          </a:prstGeom>
        </p:spPr>
        <p:txBody>
          <a:bodyPr vert="horz" lIns="92541" tIns="46271" rIns="92541" bIns="4627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6678"/>
            <a:ext cx="2971800" cy="499011"/>
          </a:xfrm>
          <a:prstGeom prst="rect">
            <a:avLst/>
          </a:prstGeom>
        </p:spPr>
        <p:txBody>
          <a:bodyPr vert="horz" lIns="92541" tIns="46271" rIns="92541" bIns="4627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2541" tIns="46271" rIns="92541" bIns="46271" rtlCol="0" anchor="b"/>
          <a:lstStyle>
            <a:lvl1pPr algn="r">
              <a:defRPr sz="1200"/>
            </a:lvl1pPr>
          </a:lstStyle>
          <a:p>
            <a:fld id="{692B04F6-2962-44E9-8DD2-74284C1289B9}" type="slidenum">
              <a:rPr kumimoji="1" lang="ja-JP" altLang="en-US" smtClean="0"/>
              <a:t>‹#›</a:t>
            </a:fld>
            <a:endParaRPr kumimoji="1" lang="ja-JP" altLang="en-US"/>
          </a:p>
        </p:txBody>
      </p:sp>
    </p:spTree>
    <p:extLst>
      <p:ext uri="{BB962C8B-B14F-4D97-AF65-F5344CB8AC3E}">
        <p14:creationId xmlns:p14="http://schemas.microsoft.com/office/powerpoint/2010/main" val="29680845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en-US" altLang="ja-JP" b="1" dirty="0">
                <a:solidFill>
                  <a:schemeClr val="bg1">
                    <a:lumMod val="95000"/>
                  </a:schemeClr>
                </a:solidFill>
                <a:latin typeface="メイリオ" panose="020B0604030504040204" pitchFamily="50" charset="-128"/>
                <a:ea typeface="メイリオ" panose="020B0604030504040204" pitchFamily="50" charset="-128"/>
              </a:rPr>
              <a:t>※</a:t>
            </a:r>
            <a:r>
              <a:rPr lang="ja-JP" altLang="en-US" b="1" dirty="0">
                <a:solidFill>
                  <a:schemeClr val="bg1">
                    <a:lumMod val="95000"/>
                  </a:schemeClr>
                </a:solidFill>
                <a:latin typeface="メイリオ" panose="020B0604030504040204" pitchFamily="50" charset="-128"/>
                <a:ea typeface="メイリオ" panose="020B0604030504040204" pitchFamily="50" charset="-128"/>
              </a:rPr>
              <a:t>顧客の創造：価格以外で他商品との差別化をはかり、自社の望む価格で商品を買ってくれること</a:t>
            </a:r>
            <a:endParaRPr lang="en-US" altLang="ja-JP" b="1" dirty="0">
              <a:solidFill>
                <a:schemeClr val="bg1">
                  <a:lumMod val="95000"/>
                </a:schemeClr>
              </a:solidFill>
              <a:latin typeface="メイリオ" panose="020B0604030504040204" pitchFamily="50" charset="-128"/>
              <a:ea typeface="メイリオ" panose="020B0604030504040204" pitchFamily="50" charset="-128"/>
            </a:endParaRPr>
          </a:p>
          <a:p>
            <a:pPr fontAlgn="base"/>
            <a:r>
              <a:rPr lang="ja-JP" altLang="en-US" b="1" dirty="0">
                <a:solidFill>
                  <a:schemeClr val="bg1">
                    <a:lumMod val="95000"/>
                  </a:schemeClr>
                </a:solidFill>
                <a:latin typeface="メイリオ" panose="020B0604030504040204" pitchFamily="50" charset="-128"/>
                <a:ea typeface="メイリオ" panose="020B0604030504040204" pitchFamily="50" charset="-128"/>
              </a:rPr>
              <a:t>ニーズにこたえることと新たなニーズを創り出すこと</a:t>
            </a:r>
            <a:endParaRPr lang="en-US" altLang="ja-JP" b="1" dirty="0">
              <a:solidFill>
                <a:schemeClr val="bg1">
                  <a:lumMod val="95000"/>
                </a:schemeClr>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58F97CC-8943-4F89-BD7E-56F87E1CFED9}" type="slidenum">
              <a:rPr kumimoji="1" lang="ja-JP" altLang="en-US" smtClean="0"/>
              <a:t>2</a:t>
            </a:fld>
            <a:endParaRPr kumimoji="1" lang="ja-JP" altLang="en-US"/>
          </a:p>
        </p:txBody>
      </p:sp>
    </p:spTree>
    <p:extLst>
      <p:ext uri="{BB962C8B-B14F-4D97-AF65-F5344CB8AC3E}">
        <p14:creationId xmlns:p14="http://schemas.microsoft.com/office/powerpoint/2010/main" val="3647266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15</a:t>
            </a:fld>
            <a:endParaRPr kumimoji="1" lang="ja-JP" altLang="en-US"/>
          </a:p>
        </p:txBody>
      </p:sp>
    </p:spTree>
    <p:extLst>
      <p:ext uri="{BB962C8B-B14F-4D97-AF65-F5344CB8AC3E}">
        <p14:creationId xmlns:p14="http://schemas.microsoft.com/office/powerpoint/2010/main" val="40048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右手にソロバン　左手に論語</a:t>
            </a:r>
          </a:p>
        </p:txBody>
      </p:sp>
      <p:sp>
        <p:nvSpPr>
          <p:cNvPr id="4" name="スライド番号プレースホルダー 3"/>
          <p:cNvSpPr>
            <a:spLocks noGrp="1"/>
          </p:cNvSpPr>
          <p:nvPr>
            <p:ph type="sldNum" sz="quarter" idx="5"/>
          </p:nvPr>
        </p:nvSpPr>
        <p:spPr/>
        <p:txBody>
          <a:bodyPr/>
          <a:lstStyle/>
          <a:p>
            <a:fld id="{BE30C2CA-F846-46D9-89C1-D675A5126892}" type="slidenum">
              <a:rPr kumimoji="1" lang="ja-JP" altLang="en-US" smtClean="0"/>
              <a:t>16</a:t>
            </a:fld>
            <a:endParaRPr kumimoji="1" lang="ja-JP" altLang="en-US"/>
          </a:p>
        </p:txBody>
      </p:sp>
    </p:spTree>
    <p:extLst>
      <p:ext uri="{BB962C8B-B14F-4D97-AF65-F5344CB8AC3E}">
        <p14:creationId xmlns:p14="http://schemas.microsoft.com/office/powerpoint/2010/main" val="1638921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17</a:t>
            </a:fld>
            <a:endParaRPr kumimoji="1" lang="ja-JP" altLang="en-US"/>
          </a:p>
        </p:txBody>
      </p:sp>
    </p:spTree>
    <p:extLst>
      <p:ext uri="{BB962C8B-B14F-4D97-AF65-F5344CB8AC3E}">
        <p14:creationId xmlns:p14="http://schemas.microsoft.com/office/powerpoint/2010/main" val="260641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18</a:t>
            </a:fld>
            <a:endParaRPr kumimoji="1" lang="ja-JP" altLang="en-US"/>
          </a:p>
        </p:txBody>
      </p:sp>
    </p:spTree>
    <p:extLst>
      <p:ext uri="{BB962C8B-B14F-4D97-AF65-F5344CB8AC3E}">
        <p14:creationId xmlns:p14="http://schemas.microsoft.com/office/powerpoint/2010/main" val="132164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20</a:t>
            </a:fld>
            <a:endParaRPr kumimoji="1" lang="ja-JP" altLang="en-US"/>
          </a:p>
        </p:txBody>
      </p:sp>
    </p:spTree>
    <p:extLst>
      <p:ext uri="{BB962C8B-B14F-4D97-AF65-F5344CB8AC3E}">
        <p14:creationId xmlns:p14="http://schemas.microsoft.com/office/powerpoint/2010/main" val="3607643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達成すべき目的がなければ戦略はつくれない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25</a:t>
            </a:fld>
            <a:endParaRPr kumimoji="1" lang="ja-JP" altLang="en-US"/>
          </a:p>
        </p:txBody>
      </p:sp>
    </p:spTree>
    <p:extLst>
      <p:ext uri="{BB962C8B-B14F-4D97-AF65-F5344CB8AC3E}">
        <p14:creationId xmlns:p14="http://schemas.microsoft.com/office/powerpoint/2010/main" val="76345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26</a:t>
            </a:fld>
            <a:endParaRPr kumimoji="1" lang="ja-JP" altLang="en-US"/>
          </a:p>
        </p:txBody>
      </p:sp>
    </p:spTree>
    <p:extLst>
      <p:ext uri="{BB962C8B-B14F-4D97-AF65-F5344CB8AC3E}">
        <p14:creationId xmlns:p14="http://schemas.microsoft.com/office/powerpoint/2010/main" val="2126935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34DF8C0-2E33-4B7A-B311-688EAB67CDB0}" type="slidenum">
              <a:rPr kumimoji="1" lang="ja-JP" altLang="en-US" smtClean="0"/>
              <a:t>27</a:t>
            </a:fld>
            <a:endParaRPr kumimoji="1" lang="ja-JP" altLang="en-US"/>
          </a:p>
        </p:txBody>
      </p:sp>
    </p:spTree>
    <p:extLst>
      <p:ext uri="{BB962C8B-B14F-4D97-AF65-F5344CB8AC3E}">
        <p14:creationId xmlns:p14="http://schemas.microsoft.com/office/powerpoint/2010/main" val="229837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t>事業多角化と技術革新の一歩一歩すべて、３つの円の重なる部分のもの</a:t>
            </a:r>
          </a:p>
          <a:p>
            <a:endParaRPr kumimoji="1" lang="ja-JP" altLang="en-US" dirty="0"/>
          </a:p>
        </p:txBody>
      </p:sp>
      <p:sp>
        <p:nvSpPr>
          <p:cNvPr id="4" name="スライド番号プレースホルダー 3"/>
          <p:cNvSpPr>
            <a:spLocks noGrp="1"/>
          </p:cNvSpPr>
          <p:nvPr>
            <p:ph type="sldNum" sz="quarter" idx="5"/>
          </p:nvPr>
        </p:nvSpPr>
        <p:spPr/>
        <p:txBody>
          <a:bodyPr/>
          <a:lstStyle/>
          <a:p>
            <a:fld id="{14370CE7-3B12-4B47-B93A-F139E5D5E942}" type="slidenum">
              <a:rPr kumimoji="1" lang="ja-JP" altLang="en-US" smtClean="0"/>
              <a:t>28</a:t>
            </a:fld>
            <a:endParaRPr kumimoji="1" lang="ja-JP" altLang="en-US"/>
          </a:p>
        </p:txBody>
      </p:sp>
    </p:spTree>
    <p:extLst>
      <p:ext uri="{BB962C8B-B14F-4D97-AF65-F5344CB8AC3E}">
        <p14:creationId xmlns:p14="http://schemas.microsoft.com/office/powerpoint/2010/main" val="822165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30</a:t>
            </a:fld>
            <a:endParaRPr kumimoji="1" lang="ja-JP" altLang="en-US"/>
          </a:p>
        </p:txBody>
      </p:sp>
    </p:spTree>
    <p:extLst>
      <p:ext uri="{BB962C8B-B14F-4D97-AF65-F5344CB8AC3E}">
        <p14:creationId xmlns:p14="http://schemas.microsoft.com/office/powerpoint/2010/main" val="13246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FFFFFF"/>
                </a:solidFill>
                <a:effectLst/>
                <a:latin typeface="ヒラギノ角ゴ Pro W3"/>
              </a:rPr>
              <a:t>「崇拝型」「愛着型」「同士型」「共歓型」「賛助型」という</a:t>
            </a:r>
            <a:r>
              <a:rPr lang="en-US" altLang="ja-JP" b="0" i="0" dirty="0">
                <a:solidFill>
                  <a:srgbClr val="FFFFFF"/>
                </a:solidFill>
                <a:effectLst/>
                <a:latin typeface="ヒラギノ角ゴ Pro W3"/>
              </a:rPr>
              <a:t>5</a:t>
            </a:r>
            <a:r>
              <a:rPr lang="ja-JP" altLang="en-US" b="0" i="0" dirty="0">
                <a:solidFill>
                  <a:srgbClr val="FFFFFF"/>
                </a:solidFill>
                <a:effectLst/>
                <a:latin typeface="ヒラギノ角ゴ Pro W3"/>
              </a:rPr>
              <a:t>つの応援パターン・・・と強さの関係</a:t>
            </a:r>
            <a:endParaRPr kumimoji="1" lang="ja-JP" altLang="en-US" dirty="0"/>
          </a:p>
        </p:txBody>
      </p:sp>
      <p:sp>
        <p:nvSpPr>
          <p:cNvPr id="4" name="スライド番号プレースホルダー 3"/>
          <p:cNvSpPr>
            <a:spLocks noGrp="1"/>
          </p:cNvSpPr>
          <p:nvPr>
            <p:ph type="sldNum" sz="quarter" idx="5"/>
          </p:nvPr>
        </p:nvSpPr>
        <p:spPr/>
        <p:txBody>
          <a:bodyPr/>
          <a:lstStyle/>
          <a:p>
            <a:fld id="{FDAD279F-F73B-4F6D-B68E-DFEB507D4EDF}" type="slidenum">
              <a:rPr kumimoji="1" lang="ja-JP" altLang="en-US" smtClean="0"/>
              <a:t>3</a:t>
            </a:fld>
            <a:endParaRPr kumimoji="1" lang="ja-JP" altLang="en-US"/>
          </a:p>
        </p:txBody>
      </p:sp>
    </p:spTree>
    <p:extLst>
      <p:ext uri="{BB962C8B-B14F-4D97-AF65-F5344CB8AC3E}">
        <p14:creationId xmlns:p14="http://schemas.microsoft.com/office/powerpoint/2010/main" val="1392213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・日本の個人の銀行預金は１０％未満の客が９０％以上の預金を保有する</a:t>
            </a:r>
            <a:endParaRPr kumimoji="1" lang="en-US" altLang="ja-JP" dirty="0"/>
          </a:p>
          <a:p>
            <a:r>
              <a:rPr kumimoji="1" lang="ja-JP" altLang="en-US" dirty="0"/>
              <a:t>　　　・米国のレンタカービジネスはたった</a:t>
            </a:r>
            <a:r>
              <a:rPr kumimoji="1" lang="en-US" altLang="ja-JP" dirty="0"/>
              <a:t>0.5</a:t>
            </a:r>
            <a:r>
              <a:rPr kumimoji="1" lang="ja-JP" altLang="en-US" dirty="0"/>
              <a:t>％の客が</a:t>
            </a:r>
            <a:r>
              <a:rPr kumimoji="1" lang="en-US" altLang="ja-JP" dirty="0"/>
              <a:t>25</a:t>
            </a:r>
            <a:r>
              <a:rPr kumimoji="1" lang="ja-JP" altLang="en-US" dirty="0"/>
              <a:t>％もの売上げを占める</a:t>
            </a:r>
            <a:endParaRPr kumimoji="1" lang="en-US" altLang="ja-JP" dirty="0"/>
          </a:p>
          <a:p>
            <a:r>
              <a:rPr kumimoji="1" lang="ja-JP" altLang="en-US" dirty="0"/>
              <a:t>　　　・英国の炭酸飲料はたった６％の消費者が</a:t>
            </a:r>
            <a:r>
              <a:rPr kumimoji="1" lang="en-US" altLang="ja-JP" dirty="0"/>
              <a:t>60</a:t>
            </a:r>
            <a:r>
              <a:rPr kumimoji="1" lang="ja-JP" altLang="en-US" dirty="0"/>
              <a:t>％の売上げを占める</a:t>
            </a:r>
            <a:endParaRPr kumimoji="1" lang="en-US" altLang="ja-JP" dirty="0"/>
          </a:p>
          <a:p>
            <a:endParaRPr kumimoji="1" lang="en-US" altLang="ja-JP" dirty="0"/>
          </a:p>
          <a:p>
            <a:r>
              <a:rPr kumimoji="1" lang="ja-JP" altLang="en-US" dirty="0"/>
              <a:t>消費者全員を最高に喜ばせる商品は非常に作りにくい。</a:t>
            </a:r>
            <a:endParaRPr kumimoji="1" lang="en-US" altLang="ja-JP" dirty="0"/>
          </a:p>
          <a:p>
            <a:r>
              <a:rPr lang="ja-JP" altLang="en-US" dirty="0"/>
              <a:t>　　万人向け商品は、誰にとっても中途半端な商品になりやすい</a:t>
            </a:r>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34DF8C0-2E33-4B7A-B311-688EAB67CDB0}" type="slidenum">
              <a:rPr kumimoji="1" lang="ja-JP" altLang="en-US" smtClean="0"/>
              <a:t>31</a:t>
            </a:fld>
            <a:endParaRPr kumimoji="1" lang="ja-JP" altLang="en-US"/>
          </a:p>
        </p:txBody>
      </p:sp>
    </p:spTree>
    <p:extLst>
      <p:ext uri="{BB962C8B-B14F-4D97-AF65-F5344CB8AC3E}">
        <p14:creationId xmlns:p14="http://schemas.microsoft.com/office/powerpoint/2010/main" val="2498038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32</a:t>
            </a:fld>
            <a:endParaRPr kumimoji="1" lang="ja-JP" altLang="en-US"/>
          </a:p>
        </p:txBody>
      </p:sp>
    </p:spTree>
    <p:extLst>
      <p:ext uri="{BB962C8B-B14F-4D97-AF65-F5344CB8AC3E}">
        <p14:creationId xmlns:p14="http://schemas.microsoft.com/office/powerpoint/2010/main" val="10129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35</a:t>
            </a:fld>
            <a:endParaRPr kumimoji="1" lang="ja-JP" altLang="en-US"/>
          </a:p>
        </p:txBody>
      </p:sp>
    </p:spTree>
    <p:extLst>
      <p:ext uri="{BB962C8B-B14F-4D97-AF65-F5344CB8AC3E}">
        <p14:creationId xmlns:p14="http://schemas.microsoft.com/office/powerpoint/2010/main" val="1153747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36</a:t>
            </a:fld>
            <a:endParaRPr kumimoji="1" lang="ja-JP" altLang="en-US"/>
          </a:p>
        </p:txBody>
      </p:sp>
    </p:spTree>
    <p:extLst>
      <p:ext uri="{BB962C8B-B14F-4D97-AF65-F5344CB8AC3E}">
        <p14:creationId xmlns:p14="http://schemas.microsoft.com/office/powerpoint/2010/main" val="2221439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38</a:t>
            </a:fld>
            <a:endParaRPr kumimoji="1" lang="ja-JP" altLang="en-US"/>
          </a:p>
        </p:txBody>
      </p:sp>
    </p:spTree>
    <p:extLst>
      <p:ext uri="{BB962C8B-B14F-4D97-AF65-F5344CB8AC3E}">
        <p14:creationId xmlns:p14="http://schemas.microsoft.com/office/powerpoint/2010/main" val="2911826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39</a:t>
            </a:fld>
            <a:endParaRPr kumimoji="1" lang="ja-JP" altLang="en-US"/>
          </a:p>
        </p:txBody>
      </p:sp>
    </p:spTree>
    <p:extLst>
      <p:ext uri="{BB962C8B-B14F-4D97-AF65-F5344CB8AC3E}">
        <p14:creationId xmlns:p14="http://schemas.microsoft.com/office/powerpoint/2010/main" val="243149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40</a:t>
            </a:fld>
            <a:endParaRPr kumimoji="1" lang="ja-JP" altLang="en-US"/>
          </a:p>
        </p:txBody>
      </p:sp>
    </p:spTree>
    <p:extLst>
      <p:ext uri="{BB962C8B-B14F-4D97-AF65-F5344CB8AC3E}">
        <p14:creationId xmlns:p14="http://schemas.microsoft.com/office/powerpoint/2010/main" val="1506708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3380">
              <a:defRPr/>
            </a:pPr>
            <a:r>
              <a:rPr lang="ja-JP" altLang="en-US" b="1" dirty="0">
                <a:solidFill>
                  <a:srgbClr val="FF0000"/>
                </a:solidFill>
                <a:effectLst>
                  <a:glow rad="228600">
                    <a:schemeClr val="accent3">
                      <a:satMod val="175000"/>
                      <a:alpha val="40000"/>
                    </a:schemeClr>
                  </a:glow>
                </a:effectLst>
              </a:rPr>
              <a:t>欲しいから</a:t>
            </a:r>
          </a:p>
          <a:p>
            <a:r>
              <a:rPr kumimoji="1" lang="ja-JP" altLang="en-US" dirty="0"/>
              <a:t>人は感情でモノを買い、理性で納得させる</a:t>
            </a:r>
            <a:endParaRPr kumimoji="1" lang="en-US" altLang="ja-JP" dirty="0"/>
          </a:p>
          <a:p>
            <a:endParaRPr kumimoji="1" lang="en-US" altLang="ja-JP" dirty="0"/>
          </a:p>
          <a:p>
            <a:r>
              <a:rPr kumimoji="1" lang="ja-JP" altLang="en-US" dirty="0"/>
              <a:t>９０キロが最高法定速度</a:t>
            </a:r>
            <a:endParaRPr kumimoji="1" lang="en-US" altLang="ja-JP" dirty="0"/>
          </a:p>
          <a:p>
            <a:r>
              <a:rPr kumimoji="1" lang="ja-JP" altLang="en-US" dirty="0"/>
              <a:t>イギリスの</a:t>
            </a:r>
            <a:r>
              <a:rPr kumimoji="1" lang="en-US" altLang="ja-JP" dirty="0"/>
              <a:t>4</a:t>
            </a:r>
            <a:r>
              <a:rPr kumimoji="1" lang="ja-JP" altLang="en-US" dirty="0"/>
              <a:t>倍の価格で、自動車税も高い</a:t>
            </a:r>
            <a:endParaRPr kumimoji="1" lang="en-US" altLang="ja-JP" dirty="0"/>
          </a:p>
          <a:p>
            <a:r>
              <a:rPr kumimoji="1" lang="ja-JP" altLang="en-US" dirty="0"/>
              <a:t>日本の面積の１</a:t>
            </a:r>
            <a:r>
              <a:rPr kumimoji="1" lang="en-US" altLang="ja-JP" dirty="0"/>
              <a:t>/526</a:t>
            </a:r>
          </a:p>
          <a:p>
            <a:endParaRPr kumimoji="1" lang="ja-JP" altLang="en-US" dirty="0"/>
          </a:p>
        </p:txBody>
      </p:sp>
      <p:sp>
        <p:nvSpPr>
          <p:cNvPr id="4" name="スライド番号プレースホルダー 3"/>
          <p:cNvSpPr>
            <a:spLocks noGrp="1"/>
          </p:cNvSpPr>
          <p:nvPr>
            <p:ph type="sldNum" sz="quarter" idx="5"/>
          </p:nvPr>
        </p:nvSpPr>
        <p:spPr/>
        <p:txBody>
          <a:bodyPr/>
          <a:lstStyle/>
          <a:p>
            <a:fld id="{DE280864-446D-4D9B-A8D9-728E5057E7D6}" type="slidenum">
              <a:rPr kumimoji="1" lang="ja-JP" altLang="en-US" smtClean="0"/>
              <a:t>41</a:t>
            </a:fld>
            <a:endParaRPr kumimoji="1" lang="ja-JP" altLang="en-US"/>
          </a:p>
        </p:txBody>
      </p:sp>
    </p:spTree>
    <p:extLst>
      <p:ext uri="{BB962C8B-B14F-4D97-AF65-F5344CB8AC3E}">
        <p14:creationId xmlns:p14="http://schemas.microsoft.com/office/powerpoint/2010/main" val="2511030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solidFill>
                  <a:srgbClr val="FF0000"/>
                </a:solidFill>
                <a:latin typeface="メイリオ" panose="020B0604030504040204" pitchFamily="50" charset="-128"/>
                <a:ea typeface="メイリオ" panose="020B0604030504040204" pitchFamily="50" charset="-128"/>
              </a:rPr>
              <a:t>心理ロイヤルティと行動ロイヤルティ</a:t>
            </a:r>
            <a:endParaRPr lang="en-US" altLang="ja-JP" b="1" dirty="0">
              <a:solidFill>
                <a:srgbClr val="FF0000"/>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・カスタマーサクセスとは、つまるところロイヤルティ（忠実・誠実）だ。</a:t>
            </a:r>
            <a:r>
              <a:rPr lang="ja-JP" altLang="en-US" sz="1000" dirty="0">
                <a:latin typeface="メイリオ" panose="020B0604030504040204" pitchFamily="50" charset="-128"/>
                <a:ea typeface="メイリオ" panose="020B0604030504040204" pitchFamily="50" charset="-128"/>
              </a:rPr>
              <a:t>（参考：ロイヤリティ：特許家・商標権・著作権）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・ロイヤルティは２種類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心理と行動</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ある。または</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感情・理性</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ロイヤルティともいう。</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b="1" dirty="0">
                <a:solidFill>
                  <a:srgbClr val="FF0000"/>
                </a:solidFill>
                <a:latin typeface="メイリオ" panose="020B0604030504040204" pitchFamily="50" charset="-128"/>
                <a:ea typeface="メイリオ" panose="020B0604030504040204" pitchFamily="50" charset="-128"/>
              </a:rPr>
              <a:t>そうすべきと考える人</a:t>
            </a:r>
            <a:r>
              <a:rPr lang="en-US" altLang="ja-JP" b="1" dirty="0">
                <a:solidFill>
                  <a:srgbClr val="FF0000"/>
                </a:solidFill>
                <a:latin typeface="メイリオ" panose="020B0604030504040204" pitchFamily="50" charset="-128"/>
                <a:ea typeface="メイリオ" panose="020B0604030504040204" pitchFamily="50" charset="-128"/>
              </a:rPr>
              <a:t>…</a:t>
            </a:r>
            <a:r>
              <a:rPr lang="ja-JP" altLang="en-US" b="1" dirty="0">
                <a:solidFill>
                  <a:srgbClr val="FF0000"/>
                </a:solidFill>
                <a:latin typeface="メイリオ" panose="020B0604030504040204" pitchFamily="50" charset="-128"/>
                <a:ea typeface="メイリオ" panose="020B0604030504040204" pitchFamily="50" charset="-128"/>
              </a:rPr>
              <a:t>行動または理性（利便性・プライス）</a:t>
            </a:r>
            <a:endParaRPr lang="en-US" altLang="ja-JP" b="1" dirty="0">
              <a:solidFill>
                <a:srgbClr val="FF0000"/>
              </a:solidFill>
              <a:latin typeface="メイリオ" panose="020B0604030504040204" pitchFamily="50" charset="-128"/>
              <a:ea typeface="メイリオ" panose="020B0604030504040204" pitchFamily="50" charset="-128"/>
            </a:endParaRPr>
          </a:p>
          <a:p>
            <a:r>
              <a:rPr lang="ja-JP" altLang="en-US" b="1" dirty="0">
                <a:solidFill>
                  <a:srgbClr val="FF0000"/>
                </a:solidFill>
                <a:latin typeface="メイリオ" panose="020B0604030504040204" pitchFamily="50" charset="-128"/>
                <a:ea typeface="メイリオ" panose="020B0604030504040204" pitchFamily="50" charset="-128"/>
              </a:rPr>
              <a:t>　そのブランドや商品が好き</a:t>
            </a:r>
            <a:r>
              <a:rPr lang="en-US" altLang="ja-JP" b="1" dirty="0">
                <a:solidFill>
                  <a:srgbClr val="FF0000"/>
                </a:solidFill>
                <a:latin typeface="メイリオ" panose="020B0604030504040204" pitchFamily="50" charset="-128"/>
                <a:ea typeface="メイリオ" panose="020B0604030504040204" pitchFamily="50" charset="-128"/>
              </a:rPr>
              <a:t>…</a:t>
            </a:r>
            <a:r>
              <a:rPr lang="ja-JP" altLang="en-US" b="1" dirty="0">
                <a:solidFill>
                  <a:srgbClr val="FF0000"/>
                </a:solidFill>
                <a:latin typeface="メイリオ" panose="020B0604030504040204" pitchFamily="50" charset="-128"/>
                <a:ea typeface="メイリオ" panose="020B0604030504040204" pitchFamily="50" charset="-128"/>
              </a:rPr>
              <a:t>心理または感情（プライスレス）</a:t>
            </a:r>
            <a:endParaRPr lang="en-US" altLang="ja-JP" b="1" dirty="0">
              <a:solidFill>
                <a:srgbClr val="FF0000"/>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心理・感情ロイヤルティの方が、高額商品を買ってくれるし、他社との競争にさらされることも少ないし、自社ブランドのアドボケート（支持）になってくれる可能性が高いので、ベンダー（製造元）やブランドとしては好ましい。</a:t>
            </a:r>
            <a:endParaRPr lang="en-US" altLang="ja-JP"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・行動ロイヤルティの源泉：利便性と安さ。</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・心理ロイヤルティは構築するのも、維持するのもずっと大変。愛されるプロダクト（商品・サービス）の開発にはコストがかかる。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単に不満を持たれないようにするだけでなく、喜びを与えられる体験を生み出すにはコストがかかる。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・カスタマーサクセスとは心理ロイヤルティを生み出すための手段。</a:t>
            </a:r>
            <a:endParaRPr lang="en-US" altLang="ja-JP"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43</a:t>
            </a:fld>
            <a:endParaRPr kumimoji="1" lang="ja-JP" altLang="en-US"/>
          </a:p>
        </p:txBody>
      </p:sp>
    </p:spTree>
    <p:extLst>
      <p:ext uri="{BB962C8B-B14F-4D97-AF65-F5344CB8AC3E}">
        <p14:creationId xmlns:p14="http://schemas.microsoft.com/office/powerpoint/2010/main" val="1369812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dirty="0">
                <a:solidFill>
                  <a:srgbClr val="FF0000"/>
                </a:solidFill>
                <a:effectLst>
                  <a:glow rad="127000">
                    <a:schemeClr val="bg1"/>
                  </a:glow>
                </a:effectLst>
              </a:rPr>
              <a:t>商品がお客さまのどんな感情を満たすのか？</a:t>
            </a:r>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44</a:t>
            </a:fld>
            <a:endParaRPr kumimoji="1" lang="ja-JP" altLang="en-US"/>
          </a:p>
        </p:txBody>
      </p:sp>
    </p:spTree>
    <p:extLst>
      <p:ext uri="{BB962C8B-B14F-4D97-AF65-F5344CB8AC3E}">
        <p14:creationId xmlns:p14="http://schemas.microsoft.com/office/powerpoint/2010/main" val="356510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ロイヤルティ：忠誠心（ロイヤリティ：気品、特許権）</a:t>
            </a:r>
            <a:endParaRPr kumimoji="1" lang="en-US" altLang="ja-JP" dirty="0"/>
          </a:p>
          <a:p>
            <a:pPr algn="l"/>
            <a:r>
              <a:rPr lang="ja-JP" altLang="en-US" b="1" i="0" dirty="0">
                <a:solidFill>
                  <a:srgbClr val="333333"/>
                </a:solidFill>
                <a:effectLst/>
                <a:latin typeface="arial" panose="020B0604020202020204" pitchFamily="34" charset="0"/>
              </a:rPr>
              <a:t>マーケティング</a:t>
            </a:r>
            <a:r>
              <a:rPr lang="en-US" altLang="ja-JP" b="1" i="0" dirty="0">
                <a:solidFill>
                  <a:srgbClr val="333333"/>
                </a:solidFill>
                <a:effectLst/>
                <a:latin typeface="arial" panose="020B0604020202020204" pitchFamily="34" charset="0"/>
              </a:rPr>
              <a:t>1.0</a:t>
            </a:r>
            <a:r>
              <a:rPr lang="ja-JP" altLang="en-US" b="0" i="0" dirty="0">
                <a:solidFill>
                  <a:srgbClr val="333333"/>
                </a:solidFill>
                <a:effectLst/>
                <a:latin typeface="arial" panose="020B0604020202020204" pitchFamily="34" charset="0"/>
              </a:rPr>
              <a:t>　できる限り企業側が考えたベストな製品を売ることに注力していました。</a:t>
            </a:r>
          </a:p>
          <a:p>
            <a:pPr algn="l"/>
            <a:r>
              <a:rPr lang="ja-JP" altLang="en-US" b="1" i="0" dirty="0">
                <a:solidFill>
                  <a:srgbClr val="333333"/>
                </a:solidFill>
                <a:effectLst/>
                <a:latin typeface="arial" panose="020B0604020202020204" pitchFamily="34" charset="0"/>
              </a:rPr>
              <a:t>マーケティング</a:t>
            </a:r>
            <a:r>
              <a:rPr lang="en-US" altLang="ja-JP" b="1" i="0" dirty="0">
                <a:solidFill>
                  <a:srgbClr val="333333"/>
                </a:solidFill>
                <a:effectLst/>
                <a:latin typeface="arial" panose="020B0604020202020204" pitchFamily="34" charset="0"/>
              </a:rPr>
              <a:t>2.0</a:t>
            </a:r>
            <a:r>
              <a:rPr lang="ja-JP" altLang="en-US" b="1" i="0" dirty="0">
                <a:solidFill>
                  <a:srgbClr val="333333"/>
                </a:solidFill>
                <a:effectLst/>
                <a:latin typeface="arial" panose="020B0604020202020204" pitchFamily="34" charset="0"/>
              </a:rPr>
              <a:t>　</a:t>
            </a:r>
            <a:r>
              <a:rPr lang="ja-JP" altLang="en-US" b="0" i="0" dirty="0">
                <a:solidFill>
                  <a:srgbClr val="333333"/>
                </a:solidFill>
                <a:effectLst/>
                <a:latin typeface="arial" panose="020B0604020202020204" pitchFamily="34" charset="0"/>
              </a:rPr>
              <a:t>マーケティングはセグメント化（細分化）され、製品は提供するマーケットに適したものでなければならないと説きました。</a:t>
            </a:r>
          </a:p>
          <a:p>
            <a:pPr algn="l"/>
            <a:r>
              <a:rPr lang="ja-JP" altLang="en-US" b="1" i="0" dirty="0">
                <a:solidFill>
                  <a:srgbClr val="333333"/>
                </a:solidFill>
                <a:effectLst/>
                <a:latin typeface="arial" panose="020B0604020202020204" pitchFamily="34" charset="0"/>
              </a:rPr>
              <a:t>マーケティング</a:t>
            </a:r>
            <a:r>
              <a:rPr lang="en-US" altLang="ja-JP" b="1" i="0" dirty="0">
                <a:solidFill>
                  <a:srgbClr val="333333"/>
                </a:solidFill>
                <a:effectLst/>
                <a:latin typeface="arial" panose="020B0604020202020204" pitchFamily="34" charset="0"/>
              </a:rPr>
              <a:t>3.0</a:t>
            </a:r>
            <a:r>
              <a:rPr lang="ja-JP" altLang="en-US" b="1" i="0" dirty="0">
                <a:solidFill>
                  <a:srgbClr val="333333"/>
                </a:solidFill>
                <a:effectLst/>
                <a:latin typeface="arial" panose="020B0604020202020204" pitchFamily="34" charset="0"/>
              </a:rPr>
              <a:t>　</a:t>
            </a:r>
            <a:r>
              <a:rPr lang="ja-JP" altLang="en-US" b="0" i="0" dirty="0">
                <a:solidFill>
                  <a:srgbClr val="333333"/>
                </a:solidFill>
                <a:effectLst/>
                <a:latin typeface="arial" panose="020B0604020202020204" pitchFamily="34" charset="0"/>
              </a:rPr>
              <a:t>顧客中心となった</a:t>
            </a:r>
            <a:r>
              <a:rPr lang="en-US" altLang="ja-JP" b="0" i="0" dirty="0">
                <a:solidFill>
                  <a:srgbClr val="333333"/>
                </a:solidFill>
                <a:effectLst/>
                <a:latin typeface="arial" panose="020B0604020202020204" pitchFamily="34" charset="0"/>
              </a:rPr>
              <a:t>2.0</a:t>
            </a:r>
            <a:r>
              <a:rPr lang="ja-JP" altLang="en-US" b="0" i="0" dirty="0">
                <a:solidFill>
                  <a:srgbClr val="333333"/>
                </a:solidFill>
                <a:effectLst/>
                <a:latin typeface="arial" panose="020B0604020202020204" pitchFamily="34" charset="0"/>
              </a:rPr>
              <a:t>にさらに、顧客のニーズや欲求に応え、同時に社会や環境に影響を与え世界の変革を促進するという人間中心のマーケティング（</a:t>
            </a:r>
            <a:r>
              <a:rPr lang="en-US" altLang="ja-JP" b="0" i="0" dirty="0">
                <a:solidFill>
                  <a:srgbClr val="333333"/>
                </a:solidFill>
                <a:effectLst/>
                <a:latin typeface="arial" panose="020B0604020202020204" pitchFamily="34" charset="0"/>
              </a:rPr>
              <a:t>Human-centric</a:t>
            </a:r>
            <a:r>
              <a:rPr lang="ja-JP" altLang="en-US" b="0" i="0" dirty="0">
                <a:solidFill>
                  <a:srgbClr val="333333"/>
                </a:solidFill>
                <a:effectLst/>
                <a:latin typeface="arial" panose="020B0604020202020204" pitchFamily="34" charset="0"/>
              </a:rPr>
              <a:t>）にシフトしたのです。</a:t>
            </a:r>
          </a:p>
          <a:p>
            <a:pPr algn="l"/>
            <a:r>
              <a:rPr lang="ja-JP" altLang="en-US" b="1" i="0" dirty="0">
                <a:solidFill>
                  <a:srgbClr val="333333"/>
                </a:solidFill>
                <a:effectLst/>
                <a:latin typeface="arial" panose="020B0604020202020204" pitchFamily="34" charset="0"/>
              </a:rPr>
              <a:t>マーケティング</a:t>
            </a:r>
            <a:r>
              <a:rPr lang="en-US" altLang="ja-JP" b="1" i="0" dirty="0">
                <a:solidFill>
                  <a:srgbClr val="333333"/>
                </a:solidFill>
                <a:effectLst/>
                <a:latin typeface="arial" panose="020B0604020202020204" pitchFamily="34" charset="0"/>
              </a:rPr>
              <a:t>4.0</a:t>
            </a:r>
            <a:r>
              <a:rPr lang="ja-JP" altLang="en-US" b="1" i="0" dirty="0">
                <a:solidFill>
                  <a:srgbClr val="333333"/>
                </a:solidFill>
                <a:effectLst/>
                <a:latin typeface="arial" panose="020B0604020202020204" pitchFamily="34" charset="0"/>
              </a:rPr>
              <a:t>　</a:t>
            </a:r>
            <a:r>
              <a:rPr lang="ja-JP" altLang="en-US" b="0" i="0" dirty="0">
                <a:solidFill>
                  <a:srgbClr val="333333"/>
                </a:solidFill>
                <a:effectLst/>
                <a:latin typeface="arial" panose="020B0604020202020204" pitchFamily="34" charset="0"/>
              </a:rPr>
              <a:t>マーケティングはデジタル戦略へのかじを切りました。</a:t>
            </a:r>
            <a:endParaRPr lang="en-US" altLang="ja-JP" b="0" i="0" dirty="0">
              <a:solidFill>
                <a:srgbClr val="333333"/>
              </a:solidFill>
              <a:effectLst/>
              <a:latin typeface="arial" panose="020B0604020202020204" pitchFamily="34" charset="0"/>
            </a:endParaRPr>
          </a:p>
          <a:p>
            <a:pPr algn="l"/>
            <a:r>
              <a:rPr lang="ja-JP" altLang="en-US" b="1" i="0" dirty="0">
                <a:solidFill>
                  <a:srgbClr val="333333"/>
                </a:solidFill>
                <a:effectLst/>
                <a:latin typeface="arial" panose="020B0604020202020204" pitchFamily="34" charset="0"/>
              </a:rPr>
              <a:t>マーケティング</a:t>
            </a:r>
            <a:r>
              <a:rPr lang="en-US" altLang="ja-JP" b="1" i="0" dirty="0">
                <a:solidFill>
                  <a:srgbClr val="333333"/>
                </a:solidFill>
                <a:effectLst/>
                <a:latin typeface="arial" panose="020B0604020202020204" pitchFamily="34" charset="0"/>
              </a:rPr>
              <a:t>5.0</a:t>
            </a:r>
            <a:r>
              <a:rPr lang="ja-JP" altLang="en-US" b="0" i="0" dirty="0">
                <a:solidFill>
                  <a:srgbClr val="333333"/>
                </a:solidFill>
                <a:effectLst/>
                <a:latin typeface="arial" panose="020B0604020202020204" pitchFamily="34" charset="0"/>
              </a:rPr>
              <a:t>　デジタル化のジレンマを感じながら、高度なテクノロジーをマーケティングで駆使していくフェーズに入ります。</a:t>
            </a:r>
            <a:r>
              <a:rPr lang="en-US" altLang="ja-JP" b="0" i="0" dirty="0">
                <a:solidFill>
                  <a:srgbClr val="333333"/>
                </a:solidFill>
                <a:effectLst/>
                <a:latin typeface="arial" panose="020B0604020202020204" pitchFamily="34" charset="0"/>
              </a:rPr>
              <a:t>AI</a:t>
            </a:r>
            <a:r>
              <a:rPr lang="ja-JP" altLang="en-US" b="0" i="0" dirty="0">
                <a:solidFill>
                  <a:srgbClr val="333333"/>
                </a:solidFill>
                <a:effectLst/>
                <a:latin typeface="arial" panose="020B0604020202020204" pitchFamily="34" charset="0"/>
              </a:rPr>
              <a:t>、ロボティックス、</a:t>
            </a:r>
            <a:r>
              <a:rPr lang="en-US" altLang="ja-JP" b="0" i="0" dirty="0">
                <a:solidFill>
                  <a:srgbClr val="333333"/>
                </a:solidFill>
                <a:effectLst/>
                <a:latin typeface="arial" panose="020B0604020202020204" pitchFamily="34" charset="0"/>
              </a:rPr>
              <a:t>IoT</a:t>
            </a:r>
            <a:r>
              <a:rPr lang="ja-JP" altLang="en-US" b="0" i="0" dirty="0">
                <a:solidFill>
                  <a:srgbClr val="333333"/>
                </a:solidFill>
                <a:effectLst/>
                <a:latin typeface="arial" panose="020B0604020202020204" pitchFamily="34" charset="0"/>
              </a:rPr>
              <a:t>などのテクノロジーを使い、マーケティング活動をより深化させていきます。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FBD3424-85E8-4098-8BCC-CC6E30FCA8E9}" type="slidenum">
              <a:rPr kumimoji="1" lang="ja-JP" altLang="en-US" smtClean="0"/>
              <a:t>5</a:t>
            </a:fld>
            <a:endParaRPr kumimoji="1" lang="ja-JP" altLang="en-US"/>
          </a:p>
        </p:txBody>
      </p:sp>
    </p:spTree>
    <p:extLst>
      <p:ext uri="{BB962C8B-B14F-4D97-AF65-F5344CB8AC3E}">
        <p14:creationId xmlns:p14="http://schemas.microsoft.com/office/powerpoint/2010/main" val="3300407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0F0BB5"/>
                </a:solidFill>
                <a:effectLst>
                  <a:glow rad="127000">
                    <a:schemeClr val="bg1"/>
                  </a:glow>
                </a:effectLst>
              </a:rPr>
              <a:t>消費者が欲しているのは、体験したときに巻き起こる</a:t>
            </a:r>
            <a:r>
              <a:rPr lang="en-US" altLang="ja-JP" sz="1200" b="1" dirty="0">
                <a:solidFill>
                  <a:srgbClr val="0F0BB5"/>
                </a:solidFill>
                <a:effectLst>
                  <a:glow rad="127000">
                    <a:schemeClr val="bg1"/>
                  </a:glow>
                </a:effectLst>
              </a:rPr>
              <a:t>『</a:t>
            </a:r>
            <a:r>
              <a:rPr lang="ja-JP" altLang="en-US" sz="1200" b="1" dirty="0">
                <a:solidFill>
                  <a:srgbClr val="0F0BB5"/>
                </a:solidFill>
                <a:effectLst>
                  <a:glow rad="127000">
                    <a:schemeClr val="bg1"/>
                  </a:glow>
                </a:effectLst>
              </a:rPr>
              <a:t>感情</a:t>
            </a:r>
            <a:r>
              <a:rPr lang="en-US" altLang="ja-JP" sz="1200" b="1" dirty="0">
                <a:solidFill>
                  <a:srgbClr val="0F0BB5"/>
                </a:solidFill>
                <a:effectLst>
                  <a:glow rad="127000">
                    <a:schemeClr val="bg1"/>
                  </a:glow>
                </a:effectLst>
              </a:rPr>
              <a:t>』</a:t>
            </a:r>
            <a:endParaRPr lang="en-US" altLang="ja-JP" sz="1000" b="1" dirty="0">
              <a:solidFill>
                <a:srgbClr val="0F0BB5"/>
              </a:solidFill>
              <a:effectLst>
                <a:glow rad="127000">
                  <a:schemeClr val="bg1"/>
                </a:glow>
              </a:effectLs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034DF8C0-2E33-4B7A-B311-688EAB67CDB0}" type="slidenum">
              <a:rPr kumimoji="1" lang="ja-JP" altLang="en-US" smtClean="0"/>
              <a:t>45</a:t>
            </a:fld>
            <a:endParaRPr kumimoji="1" lang="ja-JP" altLang="en-US"/>
          </a:p>
        </p:txBody>
      </p:sp>
    </p:spTree>
    <p:extLst>
      <p:ext uri="{BB962C8B-B14F-4D97-AF65-F5344CB8AC3E}">
        <p14:creationId xmlns:p14="http://schemas.microsoft.com/office/powerpoint/2010/main" val="3710940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ニーズは顧客が商品に向ける関心や行為などの現象。つまり消費行動が表面化し、商品やサービスに向かっていることをニーズと呼ぶ</a:t>
            </a:r>
            <a:endParaRPr kumimoji="1" lang="en-US" altLang="ja-JP" dirty="0"/>
          </a:p>
          <a:p>
            <a:r>
              <a:rPr kumimoji="1" lang="ja-JP" altLang="en-US" dirty="0"/>
              <a:t>ジョブはニーズが生まれたり（生まれなかったり）する源泉。雇われた結果をみてニーズがあると認識する</a:t>
            </a:r>
            <a:endParaRPr kumimoji="1" lang="en-US" altLang="ja-JP" dirty="0"/>
          </a:p>
          <a:p>
            <a:endParaRPr kumimoji="1" lang="ja-JP" altLang="en-US" dirty="0"/>
          </a:p>
          <a:p>
            <a:r>
              <a:rPr lang="en-US" altLang="ja-JP" dirty="0">
                <a:effectLst/>
              </a:rPr>
              <a:t>want:</a:t>
            </a:r>
            <a:r>
              <a:rPr lang="ja-JP" altLang="en-US" dirty="0">
                <a:effectLst/>
              </a:rPr>
              <a:t>必要と感じているモノ。ニーズを満たす手段の一部。</a:t>
            </a:r>
          </a:p>
          <a:p>
            <a:r>
              <a:rPr lang="en-US" altLang="ja-JP" dirty="0">
                <a:effectLst/>
              </a:rPr>
              <a:t>needs:</a:t>
            </a:r>
            <a:r>
              <a:rPr lang="ja-JP" altLang="en-US" dirty="0">
                <a:effectLst/>
              </a:rPr>
              <a:t>理想と現実のギャップを埋めたい欲求。</a:t>
            </a:r>
          </a:p>
          <a:p>
            <a:r>
              <a:rPr lang="en-US" altLang="ja-JP" dirty="0">
                <a:effectLst/>
              </a:rPr>
              <a:t>JOB:</a:t>
            </a:r>
            <a:r>
              <a:rPr lang="ja-JP" altLang="en-US" dirty="0">
                <a:effectLst/>
              </a:rPr>
              <a:t>特定の条件の中での成し遂げたい進歩。顧客でも明確にできていない未来のお困りごと。</a:t>
            </a:r>
            <a:endParaRPr kumimoji="1" lang="ja-JP" altLang="en-US" dirty="0"/>
          </a:p>
        </p:txBody>
      </p:sp>
      <p:sp>
        <p:nvSpPr>
          <p:cNvPr id="4" name="スライド番号プレースホルダー 3"/>
          <p:cNvSpPr>
            <a:spLocks noGrp="1"/>
          </p:cNvSpPr>
          <p:nvPr>
            <p:ph type="sldNum" sz="quarter" idx="5"/>
          </p:nvPr>
        </p:nvSpPr>
        <p:spPr/>
        <p:txBody>
          <a:bodyPr/>
          <a:lstStyle/>
          <a:p>
            <a:fld id="{258F97CC-8943-4F89-BD7E-56F87E1CFED9}" type="slidenum">
              <a:rPr kumimoji="1" lang="ja-JP" altLang="en-US" smtClean="0"/>
              <a:t>46</a:t>
            </a:fld>
            <a:endParaRPr kumimoji="1" lang="ja-JP" altLang="en-US"/>
          </a:p>
        </p:txBody>
      </p:sp>
    </p:spTree>
    <p:extLst>
      <p:ext uri="{BB962C8B-B14F-4D97-AF65-F5344CB8AC3E}">
        <p14:creationId xmlns:p14="http://schemas.microsoft.com/office/powerpoint/2010/main" val="581814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0" dirty="0">
                <a:solidFill>
                  <a:srgbClr val="000000"/>
                </a:solidFill>
                <a:effectLst/>
                <a:latin typeface="游明朝" panose="02020400000000000000" pitchFamily="18" charset="-128"/>
                <a:ea typeface="游ゴシック Medium" panose="020B0500000000000000" pitchFamily="50" charset="-128"/>
                <a:cs typeface="ＭＳ Ｐゴシック" panose="020B0600070205080204" pitchFamily="50" charset="-128"/>
              </a:rPr>
              <a:t>コロナ禍前は浅く広い交友関係を楽しんでいる姿も見られましたが、</a:t>
            </a:r>
            <a:r>
              <a:rPr lang="ja-JP" altLang="ja-JP" sz="1800" b="1" kern="0" dirty="0">
                <a:solidFill>
                  <a:srgbClr val="000000"/>
                </a:solidFill>
                <a:effectLst/>
                <a:latin typeface="游明朝" panose="02020400000000000000" pitchFamily="18" charset="-128"/>
                <a:ea typeface="游ゴシック Medium" panose="020B0500000000000000" pitchFamily="50" charset="-128"/>
                <a:cs typeface="ＭＳ Ｐゴシック" panose="020B0600070205080204" pitchFamily="50" charset="-128"/>
              </a:rPr>
              <a:t>感染リスクを回避するとともに限られた外出機会を有効的に活用するため、</a:t>
            </a:r>
            <a:r>
              <a:rPr lang="ja-JP" altLang="ja-JP" sz="1800" b="1" kern="0" dirty="0">
                <a:solidFill>
                  <a:srgbClr val="FF0000"/>
                </a:solidFill>
                <a:effectLst/>
                <a:latin typeface="游明朝" panose="02020400000000000000" pitchFamily="18" charset="-128"/>
                <a:ea typeface="游ゴシック Medium" panose="020B0500000000000000" pitchFamily="50" charset="-128"/>
                <a:cs typeface="ＭＳ Ｐゴシック" panose="020B0600070205080204" pitchFamily="50" charset="-128"/>
              </a:rPr>
              <a:t>本当に仲の良い友達「</a:t>
            </a:r>
            <a:r>
              <a:rPr lang="ja-JP" altLang="ja-JP" sz="1800" b="1" kern="0" dirty="0">
                <a:solidFill>
                  <a:srgbClr val="C00000"/>
                </a:solidFill>
                <a:effectLst/>
                <a:latin typeface="游明朝" panose="02020400000000000000" pitchFamily="18" charset="-128"/>
                <a:ea typeface="游ゴシック Medium" panose="020B0500000000000000" pitchFamily="50" charset="-128"/>
                <a:cs typeface="ＭＳ Ｐゴシック" panose="020B0600070205080204" pitchFamily="50" charset="-128"/>
              </a:rPr>
              <a:t>マイメン</a:t>
            </a:r>
            <a:r>
              <a:rPr lang="ja-JP" altLang="ja-JP" sz="1800" b="1" kern="0" dirty="0">
                <a:solidFill>
                  <a:srgbClr val="FF0000"/>
                </a:solidFill>
                <a:effectLst/>
                <a:latin typeface="游明朝" panose="02020400000000000000" pitchFamily="18" charset="-128"/>
                <a:ea typeface="游ゴシック Medium" panose="020B0500000000000000" pitchFamily="50" charset="-128"/>
                <a:cs typeface="ＭＳ Ｐゴシック" panose="020B0600070205080204" pitchFamily="50" charset="-128"/>
              </a:rPr>
              <a:t>」との関係をさらに深める</a:t>
            </a:r>
            <a:r>
              <a:rPr lang="ja-JP" altLang="ja-JP" sz="1800" b="1" kern="0" dirty="0">
                <a:solidFill>
                  <a:srgbClr val="000000"/>
                </a:solidFill>
                <a:effectLst/>
                <a:latin typeface="游明朝" panose="02020400000000000000" pitchFamily="18" charset="-128"/>
                <a:ea typeface="游ゴシック Medium" panose="020B0500000000000000" pitchFamily="50" charset="-128"/>
                <a:cs typeface="ＭＳ Ｐゴシック" panose="020B0600070205080204" pitchFamily="50" charset="-128"/>
              </a:rPr>
              <a:t>ことに重きを置く形に変化しています。</a:t>
            </a:r>
            <a:r>
              <a:rPr lang="ja-JP" altLang="ja-JP" sz="1800" kern="0" dirty="0">
                <a:solidFill>
                  <a:srgbClr val="000000"/>
                </a:solidFill>
                <a:effectLst/>
                <a:latin typeface="游明朝" panose="02020400000000000000" pitchFamily="18" charset="-128"/>
                <a:ea typeface="游ゴシック Medium" panose="020B0500000000000000" pitchFamily="50" charset="-128"/>
                <a:cs typeface="ＭＳ Ｐゴシック" panose="020B0600070205080204" pitchFamily="50" charset="-128"/>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dirty="0"/>
          </a:p>
          <a:p>
            <a:r>
              <a:rPr kumimoji="1" lang="ja-JP" altLang="en-US" dirty="0"/>
              <a:t>１９８１．４．１　ソニー・プルデンシャル生命スタート</a:t>
            </a:r>
            <a:endParaRPr kumimoji="1" lang="en-US" altLang="ja-JP" dirty="0"/>
          </a:p>
          <a:p>
            <a:pPr algn="l"/>
            <a:endParaRPr lang="en-US" altLang="ja-JP" b="0" i="0" dirty="0">
              <a:solidFill>
                <a:srgbClr val="000000"/>
              </a:solidFill>
              <a:effectLst/>
              <a:latin typeface="游ゴシック" panose="020B0400000000000000" pitchFamily="50" charset="-128"/>
              <a:ea typeface="游ゴシック" panose="020B0400000000000000" pitchFamily="50" charset="-128"/>
            </a:endParaRP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二〇世紀は、効率化、合理化に基づく発展の時代でした。戦後の三種の神器（テレビ、冷蔵庫、洗濯機）に始まり、自動車、電気製品、コンピュータ、携帯電話など、便利で快適な製品やサービスが市場を席巻した時代でした。大量生産・大量消費時代。ある程度、画一的でもいいから、便利なモノを、より安く。</a:t>
            </a: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もちろん、一部の高級品市場や、一部のマイノリティ向けのニッチ市場もありました。しかし、時代の大きな流れとしては、効率化、合理化に基づく少品種大量生産・大量消費時代でした。</a:t>
            </a: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これに対し、二一世紀に入った頃から、もっと個を見直しましょうよ、という気運が高まりました。ニーズ志向、顧客満足、人間中心設計、アジャイル開発、デザイン思考、ユーザーエクスペリエンスといった潮流です。ユニバーサルデザインやインクルーシブデザインも似た流れですね。</a:t>
            </a: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ユーザーの多様化やグローバル化に伴い、これらを考慮しないとモノやサービスが売れない時代がやってきた、ということが背景にあります</a:t>
            </a: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真の人間中心設計では、中心に置かれた人間が、心からやりたいことをやって、豊かに幸せに生きるとはどういうことであり、そのために製品やサービスは何ができるのかが問われるべきだと思うのです。</a:t>
            </a: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真の人間中心設計とは、感動中心設計、幸せ中心設計なのです。</a:t>
            </a: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製品やサービスに直面した人は、感動という体験をするのみならず、幸せという人生の目標に向けて、長期的な経験をし続けます。そこに、つまり、人生に、どこまで影響を与えた製品やサービスを作り得たか、ということが問われる時代が、目の前に迫っていると思うのです。</a:t>
            </a:r>
          </a:p>
          <a:p>
            <a:pPr algn="l"/>
            <a:r>
              <a:rPr lang="ja-JP" altLang="en-US" b="0" i="0" dirty="0">
                <a:solidFill>
                  <a:srgbClr val="000000"/>
                </a:solidFill>
                <a:effectLst/>
                <a:latin typeface="游ゴシック" panose="020B0400000000000000" pitchFamily="50" charset="-128"/>
                <a:ea typeface="游ゴシック" panose="020B0400000000000000" pitchFamily="50" charset="-128"/>
              </a:rPr>
              <a:t>実際、産業界でも、感動が重視される傾向が見られます。それはそうですよね。消費者に感動を与えない製品・サービスよりも、感動を与える製品・サービスの方が、売れそうですし、そもそも、人々の幸せに寄与しそう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47</a:t>
            </a:fld>
            <a:endParaRPr kumimoji="1" lang="ja-JP" altLang="en-US"/>
          </a:p>
        </p:txBody>
      </p:sp>
    </p:spTree>
    <p:extLst>
      <p:ext uri="{BB962C8B-B14F-4D97-AF65-F5344CB8AC3E}">
        <p14:creationId xmlns:p14="http://schemas.microsoft.com/office/powerpoint/2010/main" val="2035094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latinLnBrk="1"/>
            <a:r>
              <a:rPr lang="ja-JP" altLang="en-US" b="0" i="0" dirty="0">
                <a:solidFill>
                  <a:srgbClr val="000000"/>
                </a:solidFill>
                <a:effectLst/>
                <a:latin typeface="YakuHanJP"/>
              </a:rPr>
              <a:t>人がモノを買う判断：感情か理論か</a:t>
            </a:r>
            <a:endParaRPr lang="en-US" altLang="ja-JP" b="0" i="0" dirty="0">
              <a:solidFill>
                <a:srgbClr val="000000"/>
              </a:solidFill>
              <a:effectLst/>
              <a:latin typeface="YakuHanJP"/>
            </a:endParaRPr>
          </a:p>
          <a:p>
            <a:pPr algn="l" fontAlgn="base" latinLnBrk="1"/>
            <a:r>
              <a:rPr lang="ja-JP" altLang="en-US" b="0" i="0" dirty="0">
                <a:solidFill>
                  <a:srgbClr val="000000"/>
                </a:solidFill>
                <a:effectLst/>
                <a:latin typeface="YakuHanJP"/>
              </a:rPr>
              <a:t>ストーリーは、物語の筋書きや内容を指す。主人公や登場人物を中心に起承転結が展開されるため、聞き手はもちろん語り手も介在しない。一方ナラティブは、語り手自身が紡いでいく物語とされている。主人公は語り手となる私たち自身であり、物語は変化し続け、終わりが存在しない。</a:t>
            </a:r>
          </a:p>
          <a:p>
            <a:pPr algn="l" fontAlgn="base" latinLnBrk="1"/>
            <a:r>
              <a:rPr lang="ja-JP" altLang="en-US" b="0" i="0" dirty="0">
                <a:solidFill>
                  <a:srgbClr val="000000"/>
                </a:solidFill>
                <a:effectLst/>
                <a:latin typeface="YakuHanJP"/>
              </a:rPr>
              <a:t>つまり２つの言葉の違いは、「主人公が誰か」「完結しているか」という点にある。ナラティブは一人ひとりが主体となって、より自由に語られるイメージを持つ。感情や会話なども含む、広義的な意味での物語と捉えられる。</a:t>
            </a:r>
          </a:p>
          <a:p>
            <a:endParaRPr kumimoji="1" lang="en-US" altLang="ja-JP" dirty="0"/>
          </a:p>
          <a:p>
            <a:r>
              <a:rPr kumimoji="1" lang="ja-JP" altLang="en-US" dirty="0"/>
              <a:t>大手はきめ細やかなところが対応できない</a:t>
            </a:r>
            <a:endParaRPr kumimoji="1" lang="en-US" altLang="ja-JP" dirty="0"/>
          </a:p>
          <a:p>
            <a:r>
              <a:rPr kumimoji="1" lang="ja-JP" altLang="en-US" dirty="0"/>
              <a:t>物語</a:t>
            </a:r>
            <a:endParaRPr kumimoji="1" lang="en-US" altLang="ja-JP"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53</a:t>
            </a:fld>
            <a:endParaRPr kumimoji="1" lang="ja-JP" altLang="en-US"/>
          </a:p>
        </p:txBody>
      </p:sp>
    </p:spTree>
    <p:extLst>
      <p:ext uri="{BB962C8B-B14F-4D97-AF65-F5344CB8AC3E}">
        <p14:creationId xmlns:p14="http://schemas.microsoft.com/office/powerpoint/2010/main" val="293950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54</a:t>
            </a:fld>
            <a:endParaRPr kumimoji="1" lang="ja-JP" altLang="en-US"/>
          </a:p>
        </p:txBody>
      </p:sp>
    </p:spTree>
    <p:extLst>
      <p:ext uri="{BB962C8B-B14F-4D97-AF65-F5344CB8AC3E}">
        <p14:creationId xmlns:p14="http://schemas.microsoft.com/office/powerpoint/2010/main" val="388686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59</a:t>
            </a:fld>
            <a:endParaRPr kumimoji="1" lang="ja-JP" altLang="en-US"/>
          </a:p>
        </p:txBody>
      </p:sp>
    </p:spTree>
    <p:extLst>
      <p:ext uri="{BB962C8B-B14F-4D97-AF65-F5344CB8AC3E}">
        <p14:creationId xmlns:p14="http://schemas.microsoft.com/office/powerpoint/2010/main" val="1478181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相対的：目先儲かりそうにないことを相手のために一生懸命できる</a:t>
            </a:r>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60</a:t>
            </a:fld>
            <a:endParaRPr kumimoji="1" lang="ja-JP" altLang="en-US"/>
          </a:p>
        </p:txBody>
      </p:sp>
    </p:spTree>
    <p:extLst>
      <p:ext uri="{BB962C8B-B14F-4D97-AF65-F5344CB8AC3E}">
        <p14:creationId xmlns:p14="http://schemas.microsoft.com/office/powerpoint/2010/main" val="2915992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5464">
              <a:defRPr/>
            </a:pPr>
            <a:r>
              <a:rPr lang="ja-JP" altLang="en-US" sz="2400" b="1" dirty="0">
                <a:solidFill>
                  <a:srgbClr val="002060"/>
                </a:solidFill>
                <a:latin typeface="+mn-ea"/>
                <a:cs typeface="+mj-cs"/>
              </a:rPr>
              <a:t>自ら考え行動する</a:t>
            </a:r>
            <a:endParaRPr lang="en-US" altLang="ja-JP" sz="2400" b="1" dirty="0">
              <a:solidFill>
                <a:srgbClr val="002060"/>
              </a:solidFill>
              <a:latin typeface="+mn-ea"/>
              <a:cs typeface="+mj-cs"/>
            </a:endParaRPr>
          </a:p>
          <a:p>
            <a:pPr defTabSz="925464">
              <a:defRPr/>
            </a:pPr>
            <a:r>
              <a:rPr lang="ja-JP" altLang="en-US" sz="2400" b="1" dirty="0">
                <a:solidFill>
                  <a:srgbClr val="002060"/>
                </a:solidFill>
                <a:latin typeface="+mn-ea"/>
                <a:cs typeface="+mj-cs"/>
              </a:rPr>
              <a:t>お客様から褒められる（態度、スピード）</a:t>
            </a:r>
            <a:endParaRPr lang="en-US" altLang="ja-JP" sz="2400" b="1" dirty="0">
              <a:solidFill>
                <a:srgbClr val="002060"/>
              </a:solidFill>
              <a:latin typeface="+mn-ea"/>
              <a:cs typeface="+mj-cs"/>
            </a:endParaRPr>
          </a:p>
          <a:p>
            <a:pPr defTabSz="925464">
              <a:defRPr/>
            </a:pPr>
            <a:r>
              <a:rPr lang="ja-JP" altLang="en-US" sz="2400" b="1" dirty="0">
                <a:solidFill>
                  <a:srgbClr val="002060"/>
                </a:solidFill>
                <a:latin typeface="+mn-ea"/>
                <a:cs typeface="+mj-cs"/>
              </a:rPr>
              <a:t>整理整頓が行き届いている</a:t>
            </a:r>
            <a:endParaRPr lang="en-US" altLang="ja-JP" sz="2400" b="1" dirty="0">
              <a:solidFill>
                <a:srgbClr val="002060"/>
              </a:solidFill>
              <a:latin typeface="+mn-ea"/>
              <a:cs typeface="+mj-cs"/>
            </a:endParaRPr>
          </a:p>
          <a:p>
            <a:pPr defTabSz="925464">
              <a:defRPr/>
            </a:pPr>
            <a:endParaRPr lang="en-US" altLang="ja-JP" sz="2400" b="1" dirty="0">
              <a:solidFill>
                <a:srgbClr val="002060"/>
              </a:solidFill>
              <a:latin typeface="+mn-ea"/>
              <a:cs typeface="+mj-cs"/>
            </a:endParaRPr>
          </a:p>
          <a:p>
            <a:pPr defTabSz="925464">
              <a:defRPr/>
            </a:pPr>
            <a:r>
              <a:rPr lang="ja-JP" altLang="en-US" sz="2400" b="1" dirty="0">
                <a:solidFill>
                  <a:srgbClr val="002060"/>
                </a:solidFill>
                <a:latin typeface="+mn-ea"/>
                <a:cs typeface="+mj-cs"/>
              </a:rPr>
              <a:t>これらの中で、ターゲット顧客が望む２～３を他社に負けないレベルにできるか？</a:t>
            </a:r>
            <a:endParaRPr lang="ja-JP" altLang="en-US" sz="3200" b="1" dirty="0">
              <a:solidFill>
                <a:srgbClr val="C00000"/>
              </a:solidFill>
              <a:latin typeface="メイリオ" panose="020B0604030504040204" pitchFamily="50" charset="-128"/>
              <a:ea typeface="メイリオ" panose="020B0604030504040204" pitchFamily="50" charset="-128"/>
            </a:endParaRPr>
          </a:p>
          <a:p>
            <a:endParaRPr lang="en-US" altLang="ja-JP" sz="2400" b="1" dirty="0"/>
          </a:p>
          <a:p>
            <a:endParaRPr lang="en-US" altLang="ja-JP" sz="2400" b="1" dirty="0"/>
          </a:p>
          <a:p>
            <a:r>
              <a:rPr lang="ja-JP" altLang="en-US" sz="2400" b="1" dirty="0"/>
              <a:t>なぜ、社風が大切か？</a:t>
            </a:r>
            <a:endParaRPr lang="en-US" altLang="ja-JP" sz="2400" b="1" dirty="0"/>
          </a:p>
          <a:p>
            <a:r>
              <a:rPr lang="ja-JP" altLang="en-US" sz="2400" b="1" dirty="0"/>
              <a:t>人々に権限を与えて能力を高めること</a:t>
            </a:r>
            <a:r>
              <a:rPr lang="ja-JP" altLang="en-US" b="1" dirty="0">
                <a:solidFill>
                  <a:srgbClr val="FF0000"/>
                </a:solidFill>
                <a:effectLst>
                  <a:glow rad="228600">
                    <a:schemeClr val="accent2">
                      <a:satMod val="175000"/>
                      <a:alpha val="40000"/>
                    </a:schemeClr>
                  </a:glow>
                </a:effectLst>
              </a:rPr>
              <a:t>（エンパワーメント）</a:t>
            </a:r>
            <a:endParaRPr lang="en-US" altLang="ja-JP" dirty="0"/>
          </a:p>
          <a:p>
            <a:r>
              <a:rPr lang="ja-JP" altLang="en-US" b="1" dirty="0"/>
              <a:t>エンパワーメントを可能にするには、</a:t>
            </a:r>
            <a:r>
              <a:rPr lang="ja-JP" altLang="en-US" b="1" dirty="0">
                <a:solidFill>
                  <a:srgbClr val="0000FF"/>
                </a:solidFill>
              </a:rPr>
              <a:t>篤い信頼に基づいた社風</a:t>
            </a:r>
            <a:r>
              <a:rPr lang="ja-JP" altLang="en-US" b="1" dirty="0"/>
              <a:t>が必要</a:t>
            </a:r>
            <a:r>
              <a:rPr lang="ja-JP" altLang="en-US" sz="1000" dirty="0"/>
              <a:t>　　（スティーブン・</a:t>
            </a:r>
            <a:r>
              <a:rPr lang="en-US" altLang="ja-JP" sz="1000" dirty="0"/>
              <a:t>R</a:t>
            </a:r>
            <a:r>
              <a:rPr lang="ja-JP" altLang="en-US" sz="1000" dirty="0"/>
              <a:t>・コヴィー）</a:t>
            </a:r>
            <a:endParaRPr lang="en-US" altLang="ja-JP" sz="1000" dirty="0"/>
          </a:p>
          <a:p>
            <a:endParaRPr lang="en-US" altLang="ja-JP" sz="1000" b="1" dirty="0">
              <a:solidFill>
                <a:srgbClr val="000099"/>
              </a:solidFill>
              <a:effectLst>
                <a:glow rad="228600">
                  <a:schemeClr val="accent4">
                    <a:satMod val="175000"/>
                    <a:alpha val="40000"/>
                  </a:schemeClr>
                </a:glow>
              </a:effectLst>
            </a:endParaRPr>
          </a:p>
          <a:p>
            <a:r>
              <a:rPr lang="ja-JP" altLang="en-US" sz="3200" b="1" dirty="0">
                <a:solidFill>
                  <a:srgbClr val="000099"/>
                </a:solidFill>
                <a:effectLst>
                  <a:glow rad="228600">
                    <a:schemeClr val="accent4">
                      <a:satMod val="175000"/>
                      <a:alpha val="40000"/>
                    </a:schemeClr>
                  </a:glow>
                </a:effectLst>
              </a:rPr>
              <a:t>社風の良い会社とは？</a:t>
            </a:r>
            <a:endParaRPr lang="en-US" altLang="ja-JP" b="1" dirty="0">
              <a:solidFill>
                <a:srgbClr val="0000FF"/>
              </a:solidFill>
              <a:effectLst>
                <a:glow rad="228600">
                  <a:schemeClr val="accent4">
                    <a:satMod val="175000"/>
                    <a:alpha val="40000"/>
                  </a:schemeClr>
                </a:glow>
              </a:effectLst>
            </a:endParaRPr>
          </a:p>
          <a:p>
            <a:r>
              <a:rPr lang="ja-JP" altLang="en-US" b="1" dirty="0">
                <a:solidFill>
                  <a:srgbClr val="0000FF"/>
                </a:solidFill>
                <a:effectLst>
                  <a:glow rad="228600">
                    <a:schemeClr val="accent4">
                      <a:satMod val="175000"/>
                      <a:alpha val="40000"/>
                    </a:schemeClr>
                  </a:glow>
                </a:effectLst>
              </a:rPr>
              <a:t>・内部の人が素晴らしく</a:t>
            </a:r>
            <a:r>
              <a:rPr lang="ja-JP" altLang="en-US" sz="1800" b="1" dirty="0">
                <a:solidFill>
                  <a:schemeClr val="bg1"/>
                </a:solidFill>
                <a:effectLst>
                  <a:glow rad="228600">
                    <a:schemeClr val="accent4">
                      <a:satMod val="175000"/>
                      <a:alpha val="40000"/>
                    </a:schemeClr>
                  </a:glow>
                </a:effectLst>
              </a:rPr>
              <a:t>創造的</a:t>
            </a:r>
            <a:r>
              <a:rPr lang="ja-JP" altLang="en-US" b="1" dirty="0">
                <a:solidFill>
                  <a:srgbClr val="0000FF"/>
                </a:solidFill>
                <a:effectLst>
                  <a:glow rad="228600">
                    <a:schemeClr val="accent4">
                      <a:satMod val="175000"/>
                      <a:alpha val="40000"/>
                    </a:schemeClr>
                  </a:glow>
                </a:effectLst>
              </a:rPr>
              <a:t>な才能を</a:t>
            </a:r>
            <a:r>
              <a:rPr lang="ja-JP" altLang="en-US" sz="1800" b="1" dirty="0">
                <a:solidFill>
                  <a:schemeClr val="bg1"/>
                </a:solidFill>
                <a:effectLst>
                  <a:glow rad="228600">
                    <a:schemeClr val="accent4">
                      <a:satMod val="175000"/>
                      <a:alpha val="40000"/>
                    </a:schemeClr>
                  </a:glow>
                </a:effectLst>
              </a:rPr>
              <a:t>自発的</a:t>
            </a:r>
            <a:r>
              <a:rPr lang="ja-JP" altLang="en-US" b="1" dirty="0">
                <a:solidFill>
                  <a:srgbClr val="0000FF"/>
                </a:solidFill>
                <a:effectLst>
                  <a:glow rad="228600">
                    <a:schemeClr val="accent4">
                      <a:satMod val="175000"/>
                      <a:alpha val="40000"/>
                    </a:schemeClr>
                  </a:glow>
                </a:effectLst>
              </a:rPr>
              <a:t>に差し出す</a:t>
            </a:r>
            <a:endParaRPr lang="en-US" altLang="ja-JP" b="1" dirty="0">
              <a:solidFill>
                <a:srgbClr val="0000FF"/>
              </a:solidFill>
              <a:effectLst>
                <a:glow rad="228600">
                  <a:schemeClr val="accent4">
                    <a:satMod val="175000"/>
                    <a:alpha val="40000"/>
                  </a:schemeClr>
                </a:glow>
              </a:effectLst>
            </a:endParaRPr>
          </a:p>
          <a:p>
            <a:r>
              <a:rPr lang="ja-JP" altLang="en-US" b="1" dirty="0">
                <a:solidFill>
                  <a:srgbClr val="0000FF"/>
                </a:solidFill>
                <a:effectLst>
                  <a:glow rad="228600">
                    <a:schemeClr val="accent4">
                      <a:satMod val="175000"/>
                      <a:alpha val="40000"/>
                    </a:schemeClr>
                  </a:glow>
                </a:effectLst>
              </a:rPr>
              <a:t>・</a:t>
            </a:r>
            <a:r>
              <a:rPr lang="ja-JP" altLang="en-US" sz="1600" b="1" dirty="0">
                <a:solidFill>
                  <a:schemeClr val="bg1"/>
                </a:solidFill>
                <a:effectLst>
                  <a:glow rad="228600">
                    <a:schemeClr val="accent4">
                      <a:satMod val="175000"/>
                      <a:alpha val="40000"/>
                    </a:schemeClr>
                  </a:glow>
                </a:effectLst>
              </a:rPr>
              <a:t>献身的</a:t>
            </a:r>
            <a:r>
              <a:rPr lang="ja-JP" altLang="en-US" b="1" dirty="0">
                <a:solidFill>
                  <a:srgbClr val="0000FF"/>
                </a:solidFill>
                <a:effectLst>
                  <a:glow rad="228600">
                    <a:schemeClr val="accent4">
                      <a:satMod val="175000"/>
                      <a:alpha val="40000"/>
                    </a:schemeClr>
                  </a:glow>
                </a:effectLst>
              </a:rPr>
              <a:t>で</a:t>
            </a:r>
            <a:r>
              <a:rPr lang="ja-JP" altLang="en-US" sz="1600" b="1" dirty="0">
                <a:solidFill>
                  <a:schemeClr val="bg1"/>
                </a:solidFill>
                <a:effectLst>
                  <a:glow rad="228600">
                    <a:schemeClr val="accent4">
                      <a:satMod val="175000"/>
                      <a:alpha val="40000"/>
                    </a:schemeClr>
                  </a:glow>
                </a:effectLst>
              </a:rPr>
              <a:t>忠誠心</a:t>
            </a:r>
            <a:r>
              <a:rPr lang="ja-JP" altLang="en-US" b="1" dirty="0">
                <a:solidFill>
                  <a:srgbClr val="0000FF"/>
                </a:solidFill>
                <a:effectLst>
                  <a:glow rad="228600">
                    <a:schemeClr val="accent4">
                      <a:satMod val="175000"/>
                      <a:alpha val="40000"/>
                    </a:schemeClr>
                  </a:glow>
                </a:effectLst>
              </a:rPr>
              <a:t>のある態度を示す</a:t>
            </a:r>
            <a:endParaRPr lang="en-US" altLang="ja-JP" b="1" dirty="0">
              <a:solidFill>
                <a:srgbClr val="0000FF"/>
              </a:solidFill>
              <a:effectLst>
                <a:glow rad="228600">
                  <a:schemeClr val="accent4">
                    <a:satMod val="175000"/>
                    <a:alpha val="40000"/>
                  </a:schemeClr>
                </a:glow>
              </a:effectLst>
            </a:endParaRPr>
          </a:p>
          <a:p>
            <a:r>
              <a:rPr lang="ja-JP" altLang="en-US" b="1" dirty="0">
                <a:solidFill>
                  <a:srgbClr val="0000FF"/>
                </a:solidFill>
                <a:effectLst>
                  <a:glow rad="228600">
                    <a:schemeClr val="accent4">
                      <a:satMod val="175000"/>
                      <a:alpha val="40000"/>
                    </a:schemeClr>
                  </a:glow>
                </a:effectLst>
              </a:rPr>
              <a:t>・組織構造と体制と経営スタイルとが</a:t>
            </a:r>
            <a:r>
              <a:rPr lang="ja-JP" altLang="en-US" sz="1600" b="1" dirty="0">
                <a:solidFill>
                  <a:schemeClr val="bg1"/>
                </a:solidFill>
                <a:effectLst>
                  <a:glow rad="228600">
                    <a:schemeClr val="accent4">
                      <a:satMod val="175000"/>
                      <a:alpha val="40000"/>
                    </a:schemeClr>
                  </a:glow>
                </a:effectLst>
              </a:rPr>
              <a:t>一丸</a:t>
            </a:r>
            <a:r>
              <a:rPr lang="ja-JP" altLang="en-US" b="1" dirty="0">
                <a:solidFill>
                  <a:srgbClr val="0000FF"/>
                </a:solidFill>
                <a:effectLst>
                  <a:glow rad="228600">
                    <a:schemeClr val="accent4">
                      <a:satMod val="175000"/>
                      <a:alpha val="40000"/>
                    </a:schemeClr>
                  </a:glow>
                </a:effectLst>
              </a:rPr>
              <a:t>となる</a:t>
            </a:r>
            <a:endParaRPr lang="en-US" altLang="ja-JP" b="1" dirty="0">
              <a:solidFill>
                <a:srgbClr val="0000FF"/>
              </a:solidFill>
              <a:effectLst>
                <a:glow rad="228600">
                  <a:schemeClr val="accent4">
                    <a:satMod val="175000"/>
                    <a:alpha val="40000"/>
                  </a:schemeClr>
                </a:glow>
              </a:effectLst>
            </a:endParaRPr>
          </a:p>
        </p:txBody>
      </p:sp>
      <p:sp>
        <p:nvSpPr>
          <p:cNvPr id="4" name="スライド番号プレースホルダー 3"/>
          <p:cNvSpPr>
            <a:spLocks noGrp="1"/>
          </p:cNvSpPr>
          <p:nvPr>
            <p:ph type="sldNum" sz="quarter" idx="5"/>
          </p:nvPr>
        </p:nvSpPr>
        <p:spPr/>
        <p:txBody>
          <a:bodyPr/>
          <a:lstStyle/>
          <a:p>
            <a:fld id="{5F2B3FCE-9ACC-4D29-9CE8-7A70A598BA44}" type="slidenum">
              <a:rPr kumimoji="1" lang="ja-JP" altLang="en-US" smtClean="0"/>
              <a:t>61</a:t>
            </a:fld>
            <a:endParaRPr kumimoji="1" lang="ja-JP" altLang="en-US"/>
          </a:p>
        </p:txBody>
      </p:sp>
    </p:spTree>
    <p:extLst>
      <p:ext uri="{BB962C8B-B14F-4D97-AF65-F5344CB8AC3E}">
        <p14:creationId xmlns:p14="http://schemas.microsoft.com/office/powerpoint/2010/main" val="2793580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ピータードラッカー：人・モノ・金・情報・時間　→　さらに考えやすく、分解し、目指すべきところと現在地が明確になった</a:t>
            </a:r>
            <a:endParaRPr kumimoji="1" lang="en-US" altLang="ja-JP" dirty="0"/>
          </a:p>
        </p:txBody>
      </p:sp>
      <p:sp>
        <p:nvSpPr>
          <p:cNvPr id="4" name="スライド番号プレースホルダー 3"/>
          <p:cNvSpPr>
            <a:spLocks noGrp="1"/>
          </p:cNvSpPr>
          <p:nvPr>
            <p:ph type="sldNum" sz="quarter" idx="5"/>
          </p:nvPr>
        </p:nvSpPr>
        <p:spPr/>
        <p:txBody>
          <a:bodyPr/>
          <a:lstStyle/>
          <a:p>
            <a:fld id="{9CDBC1BB-8D8F-4E93-9670-E7116CA70A00}" type="slidenum">
              <a:rPr kumimoji="1" lang="ja-JP" altLang="en-US" smtClean="0"/>
              <a:t>62</a:t>
            </a:fld>
            <a:endParaRPr kumimoji="1" lang="ja-JP" altLang="en-US"/>
          </a:p>
        </p:txBody>
      </p:sp>
    </p:spTree>
    <p:extLst>
      <p:ext uri="{BB962C8B-B14F-4D97-AF65-F5344CB8AC3E}">
        <p14:creationId xmlns:p14="http://schemas.microsoft.com/office/powerpoint/2010/main" val="322442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6</a:t>
            </a:fld>
            <a:endParaRPr kumimoji="1" lang="ja-JP" altLang="en-US"/>
          </a:p>
        </p:txBody>
      </p:sp>
    </p:spTree>
    <p:extLst>
      <p:ext uri="{BB962C8B-B14F-4D97-AF65-F5344CB8AC3E}">
        <p14:creationId xmlns:p14="http://schemas.microsoft.com/office/powerpoint/2010/main" val="331632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7</a:t>
            </a:fld>
            <a:endParaRPr kumimoji="1" lang="ja-JP" altLang="en-US"/>
          </a:p>
        </p:txBody>
      </p:sp>
    </p:spTree>
    <p:extLst>
      <p:ext uri="{BB962C8B-B14F-4D97-AF65-F5344CB8AC3E}">
        <p14:creationId xmlns:p14="http://schemas.microsoft.com/office/powerpoint/2010/main" val="1361538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P160</a:t>
            </a:r>
          </a:p>
          <a:p>
            <a:endParaRPr kumimoji="1" lang="ja-JP" altLang="en-US" dirty="0"/>
          </a:p>
        </p:txBody>
      </p:sp>
      <p:sp>
        <p:nvSpPr>
          <p:cNvPr id="4" name="スライド番号プレースホルダー 3"/>
          <p:cNvSpPr>
            <a:spLocks noGrp="1"/>
          </p:cNvSpPr>
          <p:nvPr>
            <p:ph type="sldNum" sz="quarter" idx="5"/>
          </p:nvPr>
        </p:nvSpPr>
        <p:spPr/>
        <p:txBody>
          <a:bodyPr/>
          <a:lstStyle/>
          <a:p>
            <a:fld id="{6E28F649-74E9-4753-A223-23BA4BA3DA25}" type="slidenum">
              <a:rPr kumimoji="1" lang="ja-JP" altLang="en-US" smtClean="0"/>
              <a:t>8</a:t>
            </a:fld>
            <a:endParaRPr kumimoji="1" lang="ja-JP" altLang="en-US"/>
          </a:p>
        </p:txBody>
      </p:sp>
    </p:spTree>
    <p:extLst>
      <p:ext uri="{BB962C8B-B14F-4D97-AF65-F5344CB8AC3E}">
        <p14:creationId xmlns:p14="http://schemas.microsoft.com/office/powerpoint/2010/main" val="376829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人間は先天的に相手が発した表情・姿勢・口調・身振りと友野、それらに結び付く感情を無意識のうちに真似る傾向がある。この人真似を引きおこす脳内の特別な細胞をミラーニューロンと呼ぶ</a:t>
            </a:r>
          </a:p>
        </p:txBody>
      </p:sp>
      <p:sp>
        <p:nvSpPr>
          <p:cNvPr id="4" name="スライド番号プレースホルダー 3"/>
          <p:cNvSpPr>
            <a:spLocks noGrp="1"/>
          </p:cNvSpPr>
          <p:nvPr>
            <p:ph type="sldNum" sz="quarter" idx="5"/>
          </p:nvPr>
        </p:nvSpPr>
        <p:spPr/>
        <p:txBody>
          <a:bodyPr/>
          <a:lstStyle/>
          <a:p>
            <a:fld id="{6E28F649-74E9-4753-A223-23BA4BA3DA25}" type="slidenum">
              <a:rPr kumimoji="1" lang="ja-JP" altLang="en-US" smtClean="0"/>
              <a:t>9</a:t>
            </a:fld>
            <a:endParaRPr kumimoji="1" lang="ja-JP" altLang="en-US"/>
          </a:p>
        </p:txBody>
      </p:sp>
    </p:spTree>
    <p:extLst>
      <p:ext uri="{BB962C8B-B14F-4D97-AF65-F5344CB8AC3E}">
        <p14:creationId xmlns:p14="http://schemas.microsoft.com/office/powerpoint/2010/main" val="232365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2B04F6-2962-44E9-8DD2-74284C1289B9}" type="slidenum">
              <a:rPr kumimoji="1" lang="ja-JP" altLang="en-US" smtClean="0"/>
              <a:t>10</a:t>
            </a:fld>
            <a:endParaRPr kumimoji="1" lang="ja-JP" altLang="en-US"/>
          </a:p>
        </p:txBody>
      </p:sp>
    </p:spTree>
    <p:extLst>
      <p:ext uri="{BB962C8B-B14F-4D97-AF65-F5344CB8AC3E}">
        <p14:creationId xmlns:p14="http://schemas.microsoft.com/office/powerpoint/2010/main" val="3470200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i="0" dirty="0">
                <a:solidFill>
                  <a:srgbClr val="202124"/>
                </a:solidFill>
                <a:effectLst/>
                <a:latin typeface="arial" panose="020B0604020202020204" pitchFamily="34" charset="0"/>
              </a:rPr>
              <a:t>保険</a:t>
            </a:r>
            <a:r>
              <a:rPr lang="ja-JP" altLang="en-US" b="0" i="0" dirty="0">
                <a:solidFill>
                  <a:srgbClr val="202124"/>
                </a:solidFill>
                <a:effectLst/>
                <a:latin typeface="arial" panose="020B0604020202020204" pitchFamily="34" charset="0"/>
              </a:rPr>
              <a:t>営業の仕事の平均</a:t>
            </a:r>
            <a:r>
              <a:rPr lang="ja-JP" altLang="en-US" b="1" i="0" dirty="0">
                <a:solidFill>
                  <a:srgbClr val="202124"/>
                </a:solidFill>
                <a:effectLst/>
                <a:latin typeface="arial" panose="020B0604020202020204" pitchFamily="34" charset="0"/>
              </a:rPr>
              <a:t>年収</a:t>
            </a:r>
            <a:r>
              <a:rPr lang="ja-JP" altLang="en-US" b="0" i="0" dirty="0">
                <a:solidFill>
                  <a:srgbClr val="202124"/>
                </a:solidFill>
                <a:effectLst/>
                <a:latin typeface="arial" panose="020B0604020202020204" pitchFamily="34" charset="0"/>
              </a:rPr>
              <a:t>は約</a:t>
            </a:r>
            <a:r>
              <a:rPr lang="en-US" altLang="ja-JP" b="0" i="0" dirty="0">
                <a:solidFill>
                  <a:srgbClr val="202124"/>
                </a:solidFill>
                <a:effectLst/>
                <a:latin typeface="arial" panose="020B0604020202020204" pitchFamily="34" charset="0"/>
              </a:rPr>
              <a:t>371</a:t>
            </a:r>
            <a:r>
              <a:rPr lang="ja-JP" altLang="en-US" b="0" i="0" dirty="0">
                <a:solidFill>
                  <a:srgbClr val="202124"/>
                </a:solidFill>
                <a:effectLst/>
                <a:latin typeface="arial" panose="020B0604020202020204" pitchFamily="34" charset="0"/>
              </a:rPr>
              <a:t>万円</a:t>
            </a:r>
            <a:endParaRPr kumimoji="1" lang="en-US" altLang="ja-JP" dirty="0"/>
          </a:p>
          <a:p>
            <a:endParaRPr kumimoji="1" lang="en-US" altLang="ja-JP" dirty="0"/>
          </a:p>
          <a:p>
            <a:r>
              <a:rPr kumimoji="1" lang="ja-JP" altLang="en-US" dirty="0"/>
              <a:t>愛：大切に思うこと。</a:t>
            </a:r>
            <a:endParaRPr kumimoji="1" lang="en-US" altLang="ja-JP" dirty="0"/>
          </a:p>
          <a:p>
            <a:r>
              <a:rPr kumimoji="1" lang="ja-JP" altLang="en-US" dirty="0"/>
              <a:t>信頼：信じて頼りにすること。信じて任されること。</a:t>
            </a:r>
            <a:endParaRPr kumimoji="1" lang="en-US" altLang="ja-JP" dirty="0"/>
          </a:p>
          <a:p>
            <a:r>
              <a:rPr kumimoji="1" lang="ja-JP" altLang="en-US" dirty="0"/>
              <a:t>真善美：基本的価値観</a:t>
            </a:r>
            <a:endParaRPr kumimoji="1" lang="en-US" altLang="ja-JP" dirty="0"/>
          </a:p>
          <a:p>
            <a:endParaRPr kumimoji="1" lang="en-US" altLang="ja-JP" dirty="0"/>
          </a:p>
          <a:p>
            <a:r>
              <a:rPr kumimoji="1" lang="ja-JP" altLang="en-US" b="1" dirty="0"/>
              <a:t>健康寿命延命業</a:t>
            </a:r>
          </a:p>
        </p:txBody>
      </p:sp>
      <p:sp>
        <p:nvSpPr>
          <p:cNvPr id="4" name="スライド番号プレースホルダー 3"/>
          <p:cNvSpPr>
            <a:spLocks noGrp="1"/>
          </p:cNvSpPr>
          <p:nvPr>
            <p:ph type="sldNum" sz="quarter" idx="5"/>
          </p:nvPr>
        </p:nvSpPr>
        <p:spPr/>
        <p:txBody>
          <a:bodyPr/>
          <a:lstStyle/>
          <a:p>
            <a:fld id="{FDAD279F-F73B-4F6D-B68E-DFEB507D4EDF}" type="slidenum">
              <a:rPr kumimoji="1" lang="ja-JP" altLang="en-US" smtClean="0"/>
              <a:t>13</a:t>
            </a:fld>
            <a:endParaRPr kumimoji="1" lang="ja-JP" altLang="en-US"/>
          </a:p>
        </p:txBody>
      </p:sp>
    </p:spTree>
    <p:extLst>
      <p:ext uri="{BB962C8B-B14F-4D97-AF65-F5344CB8AC3E}">
        <p14:creationId xmlns:p14="http://schemas.microsoft.com/office/powerpoint/2010/main" val="2313599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E6185F-A9A9-4A85-8E0A-E0C937D6499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44EE1FB-6223-44D1-A3C0-43C4FA2849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6A8A595-8599-42FC-B19D-AEE69AA67D02}"/>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CAD38AF0-AE88-4243-9DE0-C5F1D65226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B778F0-9544-4CAA-9B66-FC5290EA9430}"/>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3631119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7C2F58-B984-46D8-9821-26064CA032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6BDD81-87FF-411F-90FA-ABF53EE37DA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6BEA9C-B9FB-40A9-91B4-EB8D64AA291D}"/>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90B05A3F-7764-4A04-A631-D14CA690E6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749073-F95E-45CF-A94C-B768BCA0F4A3}"/>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3539014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F744FD7-09D2-426A-B3C6-807F57D734A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7CDB56-B546-4E72-BCAE-B2A6FA3550E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AF06EB-DA61-4868-ADC8-330A81445D3D}"/>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31FD30F1-3746-4A3A-8CAE-1920F24F28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33A224-B953-45F0-A092-28D88A8DE9DD}"/>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66580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9DC9B7-8531-4045-975F-9EFE6353A6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58B779-3E24-4E7C-96A4-FB3F8DD9BB2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DA25FE-3D65-4152-960B-7F2BE9A620AC}"/>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228CBCEE-A55B-485C-BD04-CF3823E251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3F769C-7F5C-476B-BB54-6EE9E57FD733}"/>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31490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46E338-2ED9-49C4-BE5A-05BFD76AF81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A81311-F5A8-4568-82F9-0D6383CEDE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11F72EC-9D00-4D87-88D6-A0BC0AD82B23}"/>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0E5C1F83-6320-491E-9BC5-D1AAAAA7C6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F8EFCE-2521-46A5-94AC-3FFE5AC4FE2F}"/>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421209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F2D84-A499-4BA5-8222-59A44A7918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245D97-667B-4879-875B-BDADD02019D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32803C6-FAF1-422E-9F40-55D3BC868ED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7A5AFD2-27D6-4FA5-8BCB-70DE008C30BC}"/>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FC7063F4-22FD-48CD-A3E6-60245743404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682BB05-C7B8-4254-AB5A-7BC80F893A8C}"/>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197761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E6907E-B338-47F3-8A95-11E6F9D4E0D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962F4C-42E9-49DE-9F51-DC99CDCAA7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601ECB2-EB35-4C2E-A829-F415E63BB1A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A7FBC54-7436-4A4F-A8E6-32EEAFE0D7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6A35E56-FEDF-452D-82B1-238B9085F13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B9496B1-C7C1-4E79-9ABC-C21D330A25AC}"/>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8" name="フッター プレースホルダー 7">
            <a:extLst>
              <a:ext uri="{FF2B5EF4-FFF2-40B4-BE49-F238E27FC236}">
                <a16:creationId xmlns:a16="http://schemas.microsoft.com/office/drawing/2014/main" id="{63911236-3992-4C6B-A039-736CBF16E8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6890C9-0D60-41D0-8888-75DB98183A0A}"/>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80406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73FA81-B650-4D27-9961-F8BE8AA7C9C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B5EC682-A5E4-494A-9D35-1F8F3A98F4D9}"/>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4" name="フッター プレースホルダー 3">
            <a:extLst>
              <a:ext uri="{FF2B5EF4-FFF2-40B4-BE49-F238E27FC236}">
                <a16:creationId xmlns:a16="http://schemas.microsoft.com/office/drawing/2014/main" id="{292E82AE-54CC-4090-84E9-85303FBA1AD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EB7DDA5-BCD4-4519-9013-D945CB8FD4A4}"/>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32908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754D55-4E02-4249-8002-8553925D7B9F}"/>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3" name="フッター プレースホルダー 2">
            <a:extLst>
              <a:ext uri="{FF2B5EF4-FFF2-40B4-BE49-F238E27FC236}">
                <a16:creationId xmlns:a16="http://schemas.microsoft.com/office/drawing/2014/main" id="{EA3BA7BA-B701-4767-AFF8-AD092E6644E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92D73FE-1F2A-49CD-BE70-8AF85A97B999}"/>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92125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C94072-4667-47F8-A275-ADF03EAE4CB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532B5E-328B-424F-B80C-660228252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2813D1E-07E9-4C88-94EB-0EDA5AC49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0FA5FF0-F0EE-4AA4-8D75-BBC354D5696F}"/>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6DDA3756-D9FD-4A72-8ABA-9459A05B54F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053B7F5-99D3-4FA8-AF40-5FF3CCCCABC1}"/>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4149153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FF1F00-EF4C-4462-BC3E-F155EEC9C75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B237152-D9B5-4CD4-9CC2-2C9E2C634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6912B00-197F-41CE-9514-FC6CD64A7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4CF5E70-3F09-46CC-A90A-63DF898ED97D}"/>
              </a:ext>
            </a:extLst>
          </p:cNvPr>
          <p:cNvSpPr>
            <a:spLocks noGrp="1"/>
          </p:cNvSpPr>
          <p:nvPr>
            <p:ph type="dt" sz="half" idx="10"/>
          </p:nvPr>
        </p:nvSpPr>
        <p:spPr/>
        <p:txBody>
          <a:bodyPr/>
          <a:lstStyle/>
          <a:p>
            <a:fld id="{80719224-19B8-4AC2-A34E-E8B21082A3C7}"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B861FB31-7767-4406-B880-3C0DB030DE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89D5CF6-089A-4707-B7F4-F253FC516A0B}"/>
              </a:ext>
            </a:extLst>
          </p:cNvPr>
          <p:cNvSpPr>
            <a:spLocks noGrp="1"/>
          </p:cNvSpPr>
          <p:nvPr>
            <p:ph type="sldNum" sz="quarter" idx="12"/>
          </p:nvPr>
        </p:nvSpPr>
        <p:spPr/>
        <p:txBody>
          <a:body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1122606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801E87C-B1A6-4F46-8307-D07391DCDA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39D6EF0-C30F-45C9-9A68-93179F6CCA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E7FED1-AA2B-4C56-975D-66B24D5EF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19224-19B8-4AC2-A34E-E8B21082A3C7}"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00F4C37F-5B74-49EF-B62E-F6D9B39CF2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3AC54B7-BA47-44BB-839D-A411998E6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7ED43-D9AF-4F55-9C4D-AAD28C52D08A}" type="slidenum">
              <a:rPr kumimoji="1" lang="ja-JP" altLang="en-US" smtClean="0"/>
              <a:t>‹#›</a:t>
            </a:fld>
            <a:endParaRPr kumimoji="1" lang="ja-JP" altLang="en-US"/>
          </a:p>
        </p:txBody>
      </p:sp>
    </p:spTree>
    <p:extLst>
      <p:ext uri="{BB962C8B-B14F-4D97-AF65-F5344CB8AC3E}">
        <p14:creationId xmlns:p14="http://schemas.microsoft.com/office/powerpoint/2010/main" val="1076415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9.jpeg"/><Relationship Id="rId7"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ustomXml" Target="../ink/ink14.xml"/><Relationship Id="rId11" Type="http://schemas.openxmlformats.org/officeDocument/2006/relationships/image" Target="../media/image119.png"/><Relationship Id="rId5" Type="http://schemas.openxmlformats.org/officeDocument/2006/relationships/image" Target="../media/image116.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118.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00.png"/><Relationship Id="rId5" Type="http://schemas.openxmlformats.org/officeDocument/2006/relationships/customXml" Target="../ink/ink1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0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customXml" Target="../ink/ink19.xml"/><Relationship Id="rId5" Type="http://schemas.openxmlformats.org/officeDocument/2006/relationships/diagramQuickStyle" Target="../diagrams/quickStyle2.xml"/><Relationship Id="rId10" Type="http://schemas.openxmlformats.org/officeDocument/2006/relationships/image" Target="../media/image13.emf"/><Relationship Id="rId4" Type="http://schemas.openxmlformats.org/officeDocument/2006/relationships/diagramLayout" Target="../diagrams/layout2.xml"/><Relationship Id="rId9" Type="http://schemas.openxmlformats.org/officeDocument/2006/relationships/image" Target="../media/image12.emf"/></Relationships>
</file>

<file path=ppt/slides/_rels/slide1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customXml" Target="../ink/ink20.xml"/><Relationship Id="rId7" Type="http://schemas.openxmlformats.org/officeDocument/2006/relationships/customXml" Target="../ink/ink22.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customXml" Target="../ink/ink21.xml"/><Relationship Id="rId4" Type="http://schemas.openxmlformats.org/officeDocument/2006/relationships/image" Target="../media/image1260.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customXml" Target="../ink/ink23.xml"/><Relationship Id="rId7" Type="http://schemas.openxmlformats.org/officeDocument/2006/relationships/customXml" Target="../ink/ink2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10.png"/><Relationship Id="rId5" Type="http://schemas.openxmlformats.org/officeDocument/2006/relationships/customXml" Target="../ink/ink24.xml"/><Relationship Id="rId10" Type="http://schemas.openxmlformats.org/officeDocument/2006/relationships/image" Target="../media/image830.png"/><Relationship Id="rId4" Type="http://schemas.openxmlformats.org/officeDocument/2006/relationships/image" Target="../media/image800.png"/><Relationship Id="rId9" Type="http://schemas.openxmlformats.org/officeDocument/2006/relationships/customXml" Target="../ink/ink2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41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01.png"/><Relationship Id="rId4" Type="http://schemas.openxmlformats.org/officeDocument/2006/relationships/customXml" Target="../ink/ink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80.png"/><Relationship Id="rId5" Type="http://schemas.openxmlformats.org/officeDocument/2006/relationships/customXml" Target="../ink/ink28.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8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90.png"/><Relationship Id="rId5" Type="http://schemas.openxmlformats.org/officeDocument/2006/relationships/customXml" Target="../ink/ink30.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8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00.png"/><Relationship Id="rId18" Type="http://schemas.openxmlformats.org/officeDocument/2006/relationships/customXml" Target="../ink/ink10.xml"/><Relationship Id="rId3" Type="http://schemas.openxmlformats.org/officeDocument/2006/relationships/image" Target="../media/image4.jpeg"/><Relationship Id="rId21" Type="http://schemas.openxmlformats.org/officeDocument/2006/relationships/image" Target="../media/image113.png"/><Relationship Id="rId7" Type="http://schemas.openxmlformats.org/officeDocument/2006/relationships/image" Target="../media/image108.png"/><Relationship Id="rId12" Type="http://schemas.openxmlformats.org/officeDocument/2006/relationships/customXml" Target="../ink/ink7.xml"/><Relationship Id="rId17" Type="http://schemas.openxmlformats.org/officeDocument/2006/relationships/image" Target="../media/image111.png"/><Relationship Id="rId2" Type="http://schemas.openxmlformats.org/officeDocument/2006/relationships/notesSlide" Target="../notesSlides/notesSlide3.xm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7.xml"/><Relationship Id="rId6" Type="http://schemas.openxmlformats.org/officeDocument/2006/relationships/customXml" Target="../ink/ink4.xml"/><Relationship Id="rId11" Type="http://schemas.openxmlformats.org/officeDocument/2006/relationships/image" Target="../media/image109.png"/><Relationship Id="rId5" Type="http://schemas.openxmlformats.org/officeDocument/2006/relationships/image" Target="../media/image107.png"/><Relationship Id="rId15" Type="http://schemas.openxmlformats.org/officeDocument/2006/relationships/image" Target="../media/image110.png"/><Relationship Id="rId23" Type="http://schemas.openxmlformats.org/officeDocument/2006/relationships/image" Target="../media/image114.png"/><Relationship Id="rId10" Type="http://schemas.openxmlformats.org/officeDocument/2006/relationships/customXml" Target="../ink/ink6.xml"/><Relationship Id="rId19" Type="http://schemas.openxmlformats.org/officeDocument/2006/relationships/image" Target="../media/image112.png"/><Relationship Id="rId4" Type="http://schemas.openxmlformats.org/officeDocument/2006/relationships/customXml" Target="../ink/ink3.xml"/><Relationship Id="rId9" Type="http://schemas.openxmlformats.org/officeDocument/2006/relationships/image" Target="../media/image25.png"/><Relationship Id="rId14" Type="http://schemas.openxmlformats.org/officeDocument/2006/relationships/customXml" Target="../ink/ink8.xml"/><Relationship Id="rId22" Type="http://schemas.openxmlformats.org/officeDocument/2006/relationships/customXml" Target="../ink/ink1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0.png"/><Relationship Id="rId4"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CC0152-2B54-43D8-BCD3-9FB7DBED98D9}"/>
              </a:ext>
            </a:extLst>
          </p:cNvPr>
          <p:cNvSpPr txBox="1"/>
          <p:nvPr/>
        </p:nvSpPr>
        <p:spPr>
          <a:xfrm>
            <a:off x="1273628" y="1208314"/>
            <a:ext cx="9655628" cy="5201424"/>
          </a:xfrm>
          <a:prstGeom prst="rect">
            <a:avLst/>
          </a:prstGeom>
          <a:noFill/>
        </p:spPr>
        <p:txBody>
          <a:bodyPr wrap="square" rtlCol="0">
            <a:spAutoFit/>
          </a:bodyPr>
          <a:lstStyle/>
          <a:p>
            <a:pPr algn="ctr"/>
            <a:r>
              <a:rPr kumimoji="1" lang="ja-JP" altLang="en-US" sz="16600" b="1" dirty="0"/>
              <a:t>経営</a:t>
            </a:r>
            <a:endParaRPr kumimoji="1" lang="en-US" altLang="ja-JP" sz="16600" b="1" dirty="0"/>
          </a:p>
          <a:p>
            <a:pPr algn="ctr"/>
            <a:r>
              <a:rPr kumimoji="1" lang="ja-JP" altLang="en-US" sz="16600" b="1" dirty="0"/>
              <a:t>ビジョン</a:t>
            </a:r>
          </a:p>
        </p:txBody>
      </p:sp>
    </p:spTree>
    <p:extLst>
      <p:ext uri="{BB962C8B-B14F-4D97-AF65-F5344CB8AC3E}">
        <p14:creationId xmlns:p14="http://schemas.microsoft.com/office/powerpoint/2010/main" val="2959150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CB78D2B-ACBC-46C4-870A-8D74201CF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84"/>
          <a:stretch/>
        </p:blipFill>
        <p:spPr bwMode="auto">
          <a:xfrm>
            <a:off x="759725" y="885400"/>
            <a:ext cx="10617958" cy="54957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インク 1">
                <a:extLst>
                  <a:ext uri="{FF2B5EF4-FFF2-40B4-BE49-F238E27FC236}">
                    <a16:creationId xmlns:a16="http://schemas.microsoft.com/office/drawing/2014/main" id="{BB7F7A1D-B655-4179-9485-B32CB1FE566B}"/>
                  </a:ext>
                </a:extLst>
              </p14:cNvPr>
              <p14:cNvContentPartPr/>
              <p14:nvPr/>
            </p14:nvContentPartPr>
            <p14:xfrm flipV="1">
              <a:off x="2347816" y="1585465"/>
              <a:ext cx="3588480" cy="45719"/>
            </p14:xfrm>
          </p:contentPart>
        </mc:Choice>
        <mc:Fallback xmlns="">
          <p:pic>
            <p:nvPicPr>
              <p:cNvPr id="2" name="インク 1">
                <a:extLst>
                  <a:ext uri="{FF2B5EF4-FFF2-40B4-BE49-F238E27FC236}">
                    <a16:creationId xmlns:a16="http://schemas.microsoft.com/office/drawing/2014/main" id="{BB7F7A1D-B655-4179-9485-B32CB1FE566B}"/>
                  </a:ext>
                </a:extLst>
              </p:cNvPr>
              <p:cNvPicPr/>
              <p:nvPr/>
            </p:nvPicPr>
            <p:blipFill>
              <a:blip r:embed="rId5"/>
              <a:stretch>
                <a:fillRect/>
              </a:stretch>
            </p:blipFill>
            <p:spPr>
              <a:xfrm flipV="1">
                <a:off x="2293821" y="1477467"/>
                <a:ext cx="3696109" cy="26135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インク 2">
                <a:extLst>
                  <a:ext uri="{FF2B5EF4-FFF2-40B4-BE49-F238E27FC236}">
                    <a16:creationId xmlns:a16="http://schemas.microsoft.com/office/drawing/2014/main" id="{9976D20F-B2EC-48BD-9C44-8B46ABC14627}"/>
                  </a:ext>
                </a:extLst>
              </p14:cNvPr>
              <p14:cNvContentPartPr/>
              <p14:nvPr/>
            </p14:nvContentPartPr>
            <p14:xfrm>
              <a:off x="1006538" y="5339575"/>
              <a:ext cx="3508920" cy="45719"/>
            </p14:xfrm>
          </p:contentPart>
        </mc:Choice>
        <mc:Fallback xmlns="">
          <p:pic>
            <p:nvPicPr>
              <p:cNvPr id="3" name="インク 2">
                <a:extLst>
                  <a:ext uri="{FF2B5EF4-FFF2-40B4-BE49-F238E27FC236}">
                    <a16:creationId xmlns:a16="http://schemas.microsoft.com/office/drawing/2014/main" id="{9976D20F-B2EC-48BD-9C44-8B46ABC14627}"/>
                  </a:ext>
                </a:extLst>
              </p:cNvPr>
              <p:cNvPicPr/>
              <p:nvPr/>
            </p:nvPicPr>
            <p:blipFill>
              <a:blip r:embed="rId7"/>
              <a:stretch>
                <a:fillRect/>
              </a:stretch>
            </p:blipFill>
            <p:spPr>
              <a:xfrm>
                <a:off x="952538" y="5232421"/>
                <a:ext cx="3616560"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インク 3">
                <a:extLst>
                  <a:ext uri="{FF2B5EF4-FFF2-40B4-BE49-F238E27FC236}">
                    <a16:creationId xmlns:a16="http://schemas.microsoft.com/office/drawing/2014/main" id="{6BC82F25-1D4A-4113-9523-04854F3FDA1A}"/>
                  </a:ext>
                </a:extLst>
              </p14:cNvPr>
              <p14:cNvContentPartPr/>
              <p14:nvPr/>
            </p14:nvContentPartPr>
            <p14:xfrm>
              <a:off x="8700458" y="5883042"/>
              <a:ext cx="2271240" cy="45719"/>
            </p14:xfrm>
          </p:contentPart>
        </mc:Choice>
        <mc:Fallback xmlns="">
          <p:pic>
            <p:nvPicPr>
              <p:cNvPr id="4" name="インク 3">
                <a:extLst>
                  <a:ext uri="{FF2B5EF4-FFF2-40B4-BE49-F238E27FC236}">
                    <a16:creationId xmlns:a16="http://schemas.microsoft.com/office/drawing/2014/main" id="{6BC82F25-1D4A-4113-9523-04854F3FDA1A}"/>
                  </a:ext>
                </a:extLst>
              </p:cNvPr>
              <p:cNvPicPr/>
              <p:nvPr/>
            </p:nvPicPr>
            <p:blipFill>
              <a:blip r:embed="rId9"/>
              <a:stretch>
                <a:fillRect/>
              </a:stretch>
            </p:blipFill>
            <p:spPr>
              <a:xfrm>
                <a:off x="8646818" y="5775888"/>
                <a:ext cx="2378880"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インク 4">
                <a:extLst>
                  <a:ext uri="{FF2B5EF4-FFF2-40B4-BE49-F238E27FC236}">
                    <a16:creationId xmlns:a16="http://schemas.microsoft.com/office/drawing/2014/main" id="{F4707143-8344-4F6B-94C3-3E73C16774FB}"/>
                  </a:ext>
                </a:extLst>
              </p14:cNvPr>
              <p14:cNvContentPartPr/>
              <p14:nvPr/>
            </p14:nvContentPartPr>
            <p14:xfrm flipV="1">
              <a:off x="1006538" y="6197189"/>
              <a:ext cx="3804840" cy="45719"/>
            </p14:xfrm>
          </p:contentPart>
        </mc:Choice>
        <mc:Fallback xmlns="">
          <p:pic>
            <p:nvPicPr>
              <p:cNvPr id="5" name="インク 4">
                <a:extLst>
                  <a:ext uri="{FF2B5EF4-FFF2-40B4-BE49-F238E27FC236}">
                    <a16:creationId xmlns:a16="http://schemas.microsoft.com/office/drawing/2014/main" id="{F4707143-8344-4F6B-94C3-3E73C16774FB}"/>
                  </a:ext>
                </a:extLst>
              </p:cNvPr>
              <p:cNvPicPr/>
              <p:nvPr/>
            </p:nvPicPr>
            <p:blipFill>
              <a:blip r:embed="rId11"/>
              <a:stretch>
                <a:fillRect/>
              </a:stretch>
            </p:blipFill>
            <p:spPr>
              <a:xfrm flipV="1">
                <a:off x="952538" y="6090035"/>
                <a:ext cx="3912480" cy="259670"/>
              </a:xfrm>
              <a:prstGeom prst="rect">
                <a:avLst/>
              </a:prstGeom>
            </p:spPr>
          </p:pic>
        </mc:Fallback>
      </mc:AlternateContent>
    </p:spTree>
    <p:extLst>
      <p:ext uri="{BB962C8B-B14F-4D97-AF65-F5344CB8AC3E}">
        <p14:creationId xmlns:p14="http://schemas.microsoft.com/office/powerpoint/2010/main" val="1723447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F9CE76-DE3C-402D-AD07-7CA34B80C216}"/>
              </a:ext>
            </a:extLst>
          </p:cNvPr>
          <p:cNvSpPr txBox="1"/>
          <p:nvPr/>
        </p:nvSpPr>
        <p:spPr>
          <a:xfrm>
            <a:off x="1008040" y="269914"/>
            <a:ext cx="9849080" cy="1446550"/>
          </a:xfrm>
          <a:prstGeom prst="rect">
            <a:avLst/>
          </a:prstGeom>
          <a:noFill/>
        </p:spPr>
        <p:txBody>
          <a:bodyPr wrap="square" rtlCol="0">
            <a:spAutoFit/>
          </a:bodyPr>
          <a:lstStyle/>
          <a:p>
            <a:pPr algn="ctr"/>
            <a:r>
              <a:rPr kumimoji="1" lang="ja-JP" altLang="en-US" sz="4800" b="1" dirty="0">
                <a:effectLst>
                  <a:glow rad="228600">
                    <a:schemeClr val="accent3">
                      <a:satMod val="175000"/>
                      <a:alpha val="40000"/>
                    </a:schemeClr>
                  </a:glow>
                </a:effectLst>
              </a:rPr>
              <a:t>経営ビジョン</a:t>
            </a:r>
            <a:endParaRPr kumimoji="1" lang="en-US" altLang="ja-JP" sz="4800" b="1" dirty="0">
              <a:effectLst>
                <a:glow rad="228600">
                  <a:schemeClr val="accent3">
                    <a:satMod val="175000"/>
                    <a:alpha val="40000"/>
                  </a:schemeClr>
                </a:glow>
              </a:effectLst>
            </a:endParaRPr>
          </a:p>
          <a:p>
            <a:pPr algn="ctr"/>
            <a:r>
              <a:rPr kumimoji="1" lang="ja-JP" altLang="en-US" sz="4000" b="1" dirty="0">
                <a:solidFill>
                  <a:schemeClr val="bg2">
                    <a:lumMod val="50000"/>
                  </a:schemeClr>
                </a:solidFill>
                <a:effectLst>
                  <a:glow rad="114300">
                    <a:schemeClr val="accent3">
                      <a:satMod val="175000"/>
                      <a:alpha val="40000"/>
                    </a:schemeClr>
                  </a:glow>
                </a:effectLst>
              </a:rPr>
              <a:t>事業経営の</a:t>
            </a:r>
            <a:r>
              <a:rPr lang="ja-JP" altLang="en-US" sz="4000" b="1" dirty="0">
                <a:solidFill>
                  <a:schemeClr val="bg2">
                    <a:lumMod val="50000"/>
                  </a:schemeClr>
                </a:solidFill>
                <a:effectLst>
                  <a:glow rad="114300">
                    <a:schemeClr val="accent3">
                      <a:satMod val="175000"/>
                      <a:alpha val="40000"/>
                    </a:schemeClr>
                  </a:glow>
                </a:effectLst>
              </a:rPr>
              <a:t>なりたい姿</a:t>
            </a:r>
            <a:endParaRPr kumimoji="1" lang="ja-JP" altLang="en-US" sz="4000" b="1" dirty="0">
              <a:solidFill>
                <a:schemeClr val="bg2">
                  <a:lumMod val="50000"/>
                </a:schemeClr>
              </a:solidFill>
              <a:effectLst>
                <a:glow rad="114300">
                  <a:schemeClr val="accent3">
                    <a:satMod val="175000"/>
                    <a:alpha val="40000"/>
                  </a:schemeClr>
                </a:glow>
              </a:effectLst>
            </a:endParaRPr>
          </a:p>
        </p:txBody>
      </p:sp>
      <p:graphicFrame>
        <p:nvGraphicFramePr>
          <p:cNvPr id="5" name="図表 4">
            <a:extLst>
              <a:ext uri="{FF2B5EF4-FFF2-40B4-BE49-F238E27FC236}">
                <a16:creationId xmlns:a16="http://schemas.microsoft.com/office/drawing/2014/main" id="{4E82CBF6-1F7A-468A-AB01-1897AF71978F}"/>
              </a:ext>
            </a:extLst>
          </p:cNvPr>
          <p:cNvGraphicFramePr/>
          <p:nvPr>
            <p:extLst>
              <p:ext uri="{D42A27DB-BD31-4B8C-83A1-F6EECF244321}">
                <p14:modId xmlns:p14="http://schemas.microsoft.com/office/powerpoint/2010/main" val="185206145"/>
              </p:ext>
            </p:extLst>
          </p:nvPr>
        </p:nvGraphicFramePr>
        <p:xfrm>
          <a:off x="2158235" y="1864803"/>
          <a:ext cx="7138931" cy="4682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a:extLst>
              <a:ext uri="{FF2B5EF4-FFF2-40B4-BE49-F238E27FC236}">
                <a16:creationId xmlns:a16="http://schemas.microsoft.com/office/drawing/2014/main" id="{53E97F52-EA1B-4C14-BDBC-4A9EE279143B}"/>
              </a:ext>
            </a:extLst>
          </p:cNvPr>
          <p:cNvSpPr txBox="1"/>
          <p:nvPr/>
        </p:nvSpPr>
        <p:spPr>
          <a:xfrm>
            <a:off x="4641664" y="3321650"/>
            <a:ext cx="2305280" cy="369332"/>
          </a:xfrm>
          <a:prstGeom prst="rect">
            <a:avLst/>
          </a:prstGeom>
          <a:noFill/>
        </p:spPr>
        <p:txBody>
          <a:bodyPr wrap="square">
            <a:spAutoFit/>
          </a:bodyPr>
          <a:lstStyle/>
          <a:p>
            <a:pPr algn="ctr"/>
            <a:r>
              <a:rPr lang="ja-JP" altLang="en-US" sz="1800" b="1" dirty="0">
                <a:solidFill>
                  <a:srgbClr val="C00000"/>
                </a:solidFill>
                <a:effectLst>
                  <a:glow rad="127000">
                    <a:schemeClr val="bg1"/>
                  </a:glow>
                </a:effectLst>
              </a:rPr>
              <a:t>私たちが望むこと</a:t>
            </a:r>
            <a:endParaRPr lang="en-US" altLang="ja-JP" sz="1800" b="1" dirty="0">
              <a:solidFill>
                <a:srgbClr val="C00000"/>
              </a:solidFill>
              <a:effectLst>
                <a:glow rad="127000">
                  <a:schemeClr val="bg1"/>
                </a:glow>
              </a:effectLst>
            </a:endParaRPr>
          </a:p>
        </p:txBody>
      </p:sp>
      <p:sp>
        <p:nvSpPr>
          <p:cNvPr id="9" name="テキスト ボックス 8">
            <a:extLst>
              <a:ext uri="{FF2B5EF4-FFF2-40B4-BE49-F238E27FC236}">
                <a16:creationId xmlns:a16="http://schemas.microsoft.com/office/drawing/2014/main" id="{1511A040-BCF9-4BA9-BE4A-087859AE139B}"/>
              </a:ext>
            </a:extLst>
          </p:cNvPr>
          <p:cNvSpPr txBox="1"/>
          <p:nvPr/>
        </p:nvSpPr>
        <p:spPr>
          <a:xfrm>
            <a:off x="5947743" y="5602141"/>
            <a:ext cx="2371381" cy="369332"/>
          </a:xfrm>
          <a:prstGeom prst="rect">
            <a:avLst/>
          </a:prstGeom>
          <a:noFill/>
        </p:spPr>
        <p:txBody>
          <a:bodyPr wrap="square">
            <a:spAutoFit/>
          </a:bodyPr>
          <a:lstStyle/>
          <a:p>
            <a:r>
              <a:rPr lang="ja-JP" altLang="en-US" sz="1800" b="1" dirty="0">
                <a:solidFill>
                  <a:srgbClr val="C00000"/>
                </a:solidFill>
                <a:effectLst>
                  <a:glow rad="127000">
                    <a:schemeClr val="bg1"/>
                  </a:glow>
                </a:effectLst>
              </a:rPr>
              <a:t>私たちが出来ること</a:t>
            </a:r>
            <a:endParaRPr lang="en-US" altLang="ja-JP" sz="1800" b="1" dirty="0">
              <a:solidFill>
                <a:srgbClr val="C00000"/>
              </a:solidFill>
              <a:effectLst>
                <a:glow rad="127000">
                  <a:schemeClr val="bg1"/>
                </a:glow>
              </a:effectLst>
            </a:endParaRPr>
          </a:p>
        </p:txBody>
      </p:sp>
      <p:sp>
        <p:nvSpPr>
          <p:cNvPr id="11" name="テキスト ボックス 10">
            <a:extLst>
              <a:ext uri="{FF2B5EF4-FFF2-40B4-BE49-F238E27FC236}">
                <a16:creationId xmlns:a16="http://schemas.microsoft.com/office/drawing/2014/main" id="{416E440D-C6E5-4E4D-A930-641A972B6E35}"/>
              </a:ext>
            </a:extLst>
          </p:cNvPr>
          <p:cNvSpPr txBox="1"/>
          <p:nvPr/>
        </p:nvSpPr>
        <p:spPr>
          <a:xfrm>
            <a:off x="2354830" y="5602143"/>
            <a:ext cx="3009025" cy="369332"/>
          </a:xfrm>
          <a:prstGeom prst="rect">
            <a:avLst/>
          </a:prstGeom>
          <a:noFill/>
        </p:spPr>
        <p:txBody>
          <a:bodyPr wrap="square">
            <a:spAutoFit/>
          </a:bodyPr>
          <a:lstStyle/>
          <a:p>
            <a:r>
              <a:rPr lang="ja-JP" altLang="en-US" sz="1800" b="1" dirty="0">
                <a:solidFill>
                  <a:srgbClr val="C00000"/>
                </a:solidFill>
                <a:effectLst>
                  <a:glow rad="127000">
                    <a:schemeClr val="bg1"/>
                  </a:glow>
                </a:effectLst>
              </a:rPr>
              <a:t>私たちが期待されてること</a:t>
            </a:r>
            <a:endParaRPr lang="en-US" altLang="ja-JP" sz="1800" b="1" dirty="0">
              <a:solidFill>
                <a:srgbClr val="C00000"/>
              </a:solidFill>
              <a:effectLst>
                <a:glow rad="127000">
                  <a:schemeClr val="bg1"/>
                </a:glow>
              </a:effectLst>
            </a:endParaRPr>
          </a:p>
        </p:txBody>
      </p:sp>
      <p:sp>
        <p:nvSpPr>
          <p:cNvPr id="12" name="楕円 11">
            <a:extLst>
              <a:ext uri="{FF2B5EF4-FFF2-40B4-BE49-F238E27FC236}">
                <a16:creationId xmlns:a16="http://schemas.microsoft.com/office/drawing/2014/main" id="{FB86FD10-8768-4864-9A0F-4DE843F48454}"/>
              </a:ext>
            </a:extLst>
          </p:cNvPr>
          <p:cNvSpPr/>
          <p:nvPr/>
        </p:nvSpPr>
        <p:spPr>
          <a:xfrm>
            <a:off x="5539346" y="4321565"/>
            <a:ext cx="324382" cy="3241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F76343E0-08EC-4805-AC5E-9C7E7E1A9253}"/>
              </a:ext>
            </a:extLst>
          </p:cNvPr>
          <p:cNvCxnSpPr>
            <a:cxnSpLocks/>
          </p:cNvCxnSpPr>
          <p:nvPr/>
        </p:nvCxnSpPr>
        <p:spPr>
          <a:xfrm flipV="1">
            <a:off x="5788055" y="3186382"/>
            <a:ext cx="2616891" cy="13004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65635B0D-B44D-4B16-AA13-14AD09D298CB}"/>
              </a:ext>
            </a:extLst>
          </p:cNvPr>
          <p:cNvSpPr txBox="1"/>
          <p:nvPr/>
        </p:nvSpPr>
        <p:spPr>
          <a:xfrm>
            <a:off x="8496302" y="2618016"/>
            <a:ext cx="2351315" cy="954107"/>
          </a:xfrm>
          <a:prstGeom prst="rect">
            <a:avLst/>
          </a:prstGeom>
          <a:noFill/>
        </p:spPr>
        <p:txBody>
          <a:bodyPr wrap="square" rtlCol="0">
            <a:spAutoFit/>
          </a:bodyPr>
          <a:lstStyle/>
          <a:p>
            <a:r>
              <a:rPr kumimoji="1" lang="ja-JP" altLang="en-US" sz="2800" b="1" dirty="0">
                <a:solidFill>
                  <a:srgbClr val="006600"/>
                </a:solidFill>
                <a:effectLst>
                  <a:glow rad="228600">
                    <a:schemeClr val="accent3">
                      <a:satMod val="175000"/>
                      <a:alpha val="40000"/>
                    </a:schemeClr>
                  </a:glow>
                </a:effectLst>
              </a:rPr>
              <a:t>定性ビジョン</a:t>
            </a:r>
            <a:endParaRPr kumimoji="1" lang="en-US" altLang="ja-JP" sz="2800" b="1" dirty="0">
              <a:solidFill>
                <a:srgbClr val="006600"/>
              </a:solidFill>
              <a:effectLst>
                <a:glow rad="228600">
                  <a:schemeClr val="accent3">
                    <a:satMod val="175000"/>
                    <a:alpha val="40000"/>
                  </a:schemeClr>
                </a:glow>
              </a:effectLst>
            </a:endParaRPr>
          </a:p>
          <a:p>
            <a:r>
              <a:rPr lang="ja-JP" altLang="en-US" sz="2800" b="1" dirty="0">
                <a:solidFill>
                  <a:srgbClr val="006600"/>
                </a:solidFill>
                <a:effectLst>
                  <a:glow rad="228600">
                    <a:schemeClr val="accent3">
                      <a:satMod val="175000"/>
                      <a:alpha val="40000"/>
                    </a:schemeClr>
                  </a:glow>
                </a:effectLst>
              </a:rPr>
              <a:t>定量ビジョン</a:t>
            </a:r>
            <a:endParaRPr kumimoji="1" lang="ja-JP" altLang="en-US" sz="2800" b="1" dirty="0">
              <a:solidFill>
                <a:srgbClr val="006600"/>
              </a:solidFill>
              <a:effectLst>
                <a:glow rad="228600">
                  <a:schemeClr val="accent3">
                    <a:satMod val="175000"/>
                    <a:alpha val="40000"/>
                  </a:schemeClr>
                </a:glow>
              </a:effectLst>
            </a:endParaRPr>
          </a:p>
        </p:txBody>
      </p:sp>
    </p:spTree>
    <p:extLst>
      <p:ext uri="{BB962C8B-B14F-4D97-AF65-F5344CB8AC3E}">
        <p14:creationId xmlns:p14="http://schemas.microsoft.com/office/powerpoint/2010/main" val="72402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azon成功の理由はビジョンだった？！【トレンド図解】『経営ビジョン』 - 図解で読み解く方程式">
            <a:extLst>
              <a:ext uri="{FF2B5EF4-FFF2-40B4-BE49-F238E27FC236}">
                <a16:creationId xmlns:a16="http://schemas.microsoft.com/office/drawing/2014/main" id="{810EA5B0-F71C-4DE4-AC13-EDFDDC9C0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58"/>
          <a:stretch/>
        </p:blipFill>
        <p:spPr bwMode="auto">
          <a:xfrm>
            <a:off x="1105985" y="1063976"/>
            <a:ext cx="10145488" cy="51671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インク 4">
                <a:extLst>
                  <a:ext uri="{FF2B5EF4-FFF2-40B4-BE49-F238E27FC236}">
                    <a16:creationId xmlns:a16="http://schemas.microsoft.com/office/drawing/2014/main" id="{1FC745B9-0191-4B9D-BB93-C4D7120CDC1A}"/>
                  </a:ext>
                </a:extLst>
              </p14:cNvPr>
              <p14:cNvContentPartPr/>
              <p14:nvPr/>
            </p14:nvContentPartPr>
            <p14:xfrm>
              <a:off x="554215" y="2356449"/>
              <a:ext cx="2152080" cy="770401"/>
            </p14:xfrm>
          </p:contentPart>
        </mc:Choice>
        <mc:Fallback xmlns="">
          <p:pic>
            <p:nvPicPr>
              <p:cNvPr id="5" name="インク 4">
                <a:extLst>
                  <a:ext uri="{FF2B5EF4-FFF2-40B4-BE49-F238E27FC236}">
                    <a16:creationId xmlns:a16="http://schemas.microsoft.com/office/drawing/2014/main" id="{1FC745B9-0191-4B9D-BB93-C4D7120CDC1A}"/>
                  </a:ext>
                </a:extLst>
              </p:cNvPr>
              <p:cNvPicPr/>
              <p:nvPr/>
            </p:nvPicPr>
            <p:blipFill>
              <a:blip r:embed="rId4"/>
              <a:stretch>
                <a:fillRect/>
              </a:stretch>
            </p:blipFill>
            <p:spPr>
              <a:xfrm>
                <a:off x="536218" y="2338449"/>
                <a:ext cx="2187714" cy="80604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インク 5">
                <a:extLst>
                  <a:ext uri="{FF2B5EF4-FFF2-40B4-BE49-F238E27FC236}">
                    <a16:creationId xmlns:a16="http://schemas.microsoft.com/office/drawing/2014/main" id="{33395D19-907B-4A2D-8C5B-C5028EA79354}"/>
                  </a:ext>
                </a:extLst>
              </p14:cNvPr>
              <p14:cNvContentPartPr/>
              <p14:nvPr/>
            </p14:nvContentPartPr>
            <p14:xfrm>
              <a:off x="9883615" y="2446502"/>
              <a:ext cx="1745280" cy="770400"/>
            </p14:xfrm>
          </p:contentPart>
        </mc:Choice>
        <mc:Fallback xmlns="">
          <p:pic>
            <p:nvPicPr>
              <p:cNvPr id="6" name="インク 5">
                <a:extLst>
                  <a:ext uri="{FF2B5EF4-FFF2-40B4-BE49-F238E27FC236}">
                    <a16:creationId xmlns:a16="http://schemas.microsoft.com/office/drawing/2014/main" id="{33395D19-907B-4A2D-8C5B-C5028EA79354}"/>
                  </a:ext>
                </a:extLst>
              </p:cNvPr>
              <p:cNvPicPr/>
              <p:nvPr/>
            </p:nvPicPr>
            <p:blipFill>
              <a:blip r:embed="rId6"/>
              <a:stretch>
                <a:fillRect/>
              </a:stretch>
            </p:blipFill>
            <p:spPr>
              <a:xfrm>
                <a:off x="9865611" y="2428502"/>
                <a:ext cx="1780927" cy="806040"/>
              </a:xfrm>
              <a:prstGeom prst="rect">
                <a:avLst/>
              </a:prstGeom>
            </p:spPr>
          </p:pic>
        </mc:Fallback>
      </mc:AlternateContent>
    </p:spTree>
    <p:extLst>
      <p:ext uri="{BB962C8B-B14F-4D97-AF65-F5344CB8AC3E}">
        <p14:creationId xmlns:p14="http://schemas.microsoft.com/office/powerpoint/2010/main" val="1937330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087638" y="724013"/>
            <a:ext cx="7838751" cy="722117"/>
          </a:xfrm>
          <a:prstGeom prst="rect">
            <a:avLst/>
          </a:prstGeom>
          <a:solidFill>
            <a:srgbClr val="F6B0F6"/>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dirty="0">
                <a:solidFill>
                  <a:srgbClr val="000000"/>
                </a:solidFill>
                <a:latin typeface="メイリオ" panose="020B0604030504040204" pitchFamily="50" charset="-128"/>
                <a:ea typeface="メイリオ" panose="020B0604030504040204" pitchFamily="50" charset="-128"/>
              </a:rPr>
              <a:t> 人生</a:t>
            </a:r>
            <a:r>
              <a:rPr kumimoji="0" lang="en-US" altLang="ja-JP" b="1" dirty="0">
                <a:solidFill>
                  <a:srgbClr val="000000"/>
                </a:solidFill>
                <a:latin typeface="メイリオ" panose="020B0604030504040204" pitchFamily="50" charset="-128"/>
                <a:ea typeface="メイリオ" panose="020B0604030504040204" pitchFamily="50" charset="-128"/>
              </a:rPr>
              <a:t>120</a:t>
            </a:r>
            <a:r>
              <a:rPr kumimoji="0" lang="ja-JP" altLang="en-US" b="1" dirty="0">
                <a:solidFill>
                  <a:srgbClr val="000000"/>
                </a:solidFill>
                <a:latin typeface="メイリオ" panose="020B0604030504040204" pitchFamily="50" charset="-128"/>
                <a:ea typeface="メイリオ" panose="020B0604030504040204" pitchFamily="50" charset="-128"/>
              </a:rPr>
              <a:t>年を楽しくする</a:t>
            </a:r>
            <a:endParaRPr kumimoji="0" lang="en-US" altLang="ja-JP" b="1"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1" dirty="0">
                <a:solidFill>
                  <a:srgbClr val="000000"/>
                </a:solidFill>
                <a:latin typeface="メイリオ" panose="020B0604030504040204" pitchFamily="50" charset="-128"/>
                <a:ea typeface="メイリオ" panose="020B0604030504040204" pitchFamily="50" charset="-128"/>
              </a:rPr>
              <a:t>～自分らしく熱中できる</a:t>
            </a:r>
            <a:r>
              <a:rPr kumimoji="0" lang="ja-JP" altLang="en-US" b="1" dirty="0">
                <a:solidFill>
                  <a:srgbClr val="000000"/>
                </a:solidFill>
                <a:latin typeface="メイリオ" panose="020B0604030504040204" pitchFamily="50" charset="-128"/>
                <a:ea typeface="メイリオ" panose="020B0604030504040204" pitchFamily="50" charset="-128"/>
              </a:rPr>
              <a:t>ワクワク</a:t>
            </a:r>
            <a:r>
              <a:rPr kumimoji="0" lang="ja-JP" altLang="en-US" sz="1800" b="1" dirty="0">
                <a:solidFill>
                  <a:srgbClr val="000000"/>
                </a:solidFill>
                <a:latin typeface="メイリオ" panose="020B0604030504040204" pitchFamily="50" charset="-128"/>
                <a:ea typeface="メイリオ" panose="020B0604030504040204" pitchFamily="50" charset="-128"/>
              </a:rPr>
              <a:t>社会を実現する～</a:t>
            </a:r>
            <a:endParaRPr kumimoji="0" lang="en-US" altLang="ja-JP" sz="1800" b="1" dirty="0">
              <a:solidFill>
                <a:srgbClr val="000000"/>
              </a:solidFill>
              <a:latin typeface="メイリオ" panose="020B0604030504040204" pitchFamily="50" charset="-128"/>
              <a:ea typeface="メイリオ" panose="020B0604030504040204" pitchFamily="50" charset="-128"/>
            </a:endParaRPr>
          </a:p>
        </p:txBody>
      </p:sp>
      <p:sp>
        <p:nvSpPr>
          <p:cNvPr id="73" name="正方形/長方形 72"/>
          <p:cNvSpPr/>
          <p:nvPr/>
        </p:nvSpPr>
        <p:spPr>
          <a:xfrm>
            <a:off x="4087636" y="2189109"/>
            <a:ext cx="7838751" cy="508214"/>
          </a:xfrm>
          <a:prstGeom prst="rect">
            <a:avLst/>
          </a:prstGeom>
          <a:solidFill>
            <a:schemeClr val="accent1">
              <a:lumMod val="20000"/>
              <a:lumOff val="80000"/>
            </a:schemeClr>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altLang="ja-JP" b="1" dirty="0">
                <a:solidFill>
                  <a:schemeClr val="tx1"/>
                </a:solidFill>
                <a:latin typeface="Meiryo UI" panose="020B0604030504040204" pitchFamily="50" charset="-128"/>
                <a:ea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rPr>
              <a:t>信頼されよ、愛されよ</a:t>
            </a:r>
            <a:r>
              <a:rPr lang="ja-JP" altLang="en-US" sz="1600" b="1"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愛と信頼に基づく活動を通して一人ひとりの想いに寄り添う独立起業家になる</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4087636" y="2753240"/>
            <a:ext cx="7838753" cy="489779"/>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00"/>
              </a:lnSpc>
            </a:pPr>
            <a:r>
              <a:rPr lang="ja-JP" altLang="en-US" b="1" dirty="0">
                <a:solidFill>
                  <a:schemeClr val="tx1"/>
                </a:solidFill>
                <a:latin typeface="Meiryo UI" panose="020B0604030504040204" pitchFamily="50" charset="-128"/>
                <a:ea typeface="Meiryo UI" panose="020B0604030504040204" pitchFamily="50" charset="-128"/>
              </a:rPr>
              <a:t> 私たちはお客様の想い（期待）の＋１％を目指します</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75" name="正方形/長方形 74"/>
          <p:cNvSpPr/>
          <p:nvPr/>
        </p:nvSpPr>
        <p:spPr>
          <a:xfrm>
            <a:off x="4087636" y="3312840"/>
            <a:ext cx="7838753" cy="72106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 お客様の</a:t>
            </a:r>
            <a:r>
              <a:rPr kumimoji="1" lang="en-US" altLang="ja-JP" b="1" dirty="0">
                <a:solidFill>
                  <a:schemeClr val="tx1"/>
                </a:solidFill>
              </a:rPr>
              <a:t>『</a:t>
            </a:r>
            <a:r>
              <a:rPr kumimoji="1" lang="ja-JP" altLang="en-US" b="1" dirty="0">
                <a:solidFill>
                  <a:schemeClr val="tx1"/>
                </a:solidFill>
              </a:rPr>
              <a:t>なったらいいな</a:t>
            </a:r>
            <a:r>
              <a:rPr kumimoji="1" lang="en-US" altLang="ja-JP" b="1" dirty="0">
                <a:solidFill>
                  <a:schemeClr val="tx1"/>
                </a:solidFill>
              </a:rPr>
              <a:t>』</a:t>
            </a:r>
            <a:r>
              <a:rPr kumimoji="1" lang="ja-JP" altLang="en-US" b="1" dirty="0">
                <a:solidFill>
                  <a:schemeClr val="tx1"/>
                </a:solidFill>
              </a:rPr>
              <a:t>に貢献する</a:t>
            </a:r>
          </a:p>
          <a:p>
            <a:r>
              <a:rPr lang="ja-JP" altLang="en-US" sz="1400" dirty="0">
                <a:solidFill>
                  <a:schemeClr val="tx1"/>
                </a:solidFill>
                <a:latin typeface="+mn-ea"/>
                <a:ea typeface="メイリオ" panose="020B0604030504040204" pitchFamily="50" charset="-128"/>
              </a:rPr>
              <a:t>　ワクワク人生</a:t>
            </a:r>
            <a:r>
              <a:rPr kumimoji="1" lang="ja-JP" altLang="en-US" sz="1400" b="0" dirty="0">
                <a:solidFill>
                  <a:schemeClr val="tx1"/>
                </a:solidFill>
                <a:latin typeface="+mn-ea"/>
                <a:ea typeface="+mn-ea"/>
              </a:rPr>
              <a:t>（なったらいいな</a:t>
            </a:r>
            <a:r>
              <a:rPr lang="ja-JP" altLang="en-US" sz="1400" dirty="0">
                <a:solidFill>
                  <a:schemeClr val="tx1"/>
                </a:solidFill>
                <a:latin typeface="+mn-ea"/>
              </a:rPr>
              <a:t>）の基盤づくりに</a:t>
            </a:r>
            <a:r>
              <a:rPr kumimoji="1" lang="ja-JP" altLang="en-US" sz="1400" b="0" dirty="0">
                <a:solidFill>
                  <a:schemeClr val="tx1"/>
                </a:solidFill>
                <a:latin typeface="+mn-ea"/>
                <a:ea typeface="+mn-ea"/>
              </a:rPr>
              <a:t>貢献します。</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76" name="正方形/長方形 75"/>
          <p:cNvSpPr/>
          <p:nvPr/>
        </p:nvSpPr>
        <p:spPr>
          <a:xfrm>
            <a:off x="4087637" y="4113597"/>
            <a:ext cx="7838752" cy="1298114"/>
          </a:xfrm>
          <a:prstGeom prst="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defTabSz="914400" eaLnBrk="1" fontAlgn="auto" latinLnBrk="0" hangingPunct="1">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rPr>
              <a:t>社外</a:t>
            </a:r>
            <a:endParaRPr lang="en-US" altLang="ja-JP" sz="1200" b="1" dirty="0">
              <a:solidFill>
                <a:schemeClr val="tx1"/>
              </a:solidFill>
              <a:latin typeface="Meiryo UI" panose="020B0604030504040204" pitchFamily="50" charset="-128"/>
              <a:ea typeface="Meiryo UI" panose="020B0604030504040204" pitchFamily="50" charset="-128"/>
            </a:endParaRPr>
          </a:p>
          <a:p>
            <a:pPr marL="0" marR="0" indent="0" defTabSz="914400" eaLnBrk="1" fontAlgn="auto" latinLnBrk="0" hangingPunct="1">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rPr>
              <a:t>  定性：お客様に伴走し、</a:t>
            </a:r>
            <a:r>
              <a:rPr lang="en-US" altLang="ja-JP" sz="1200" b="1"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そんなことやってくれるんや</a:t>
            </a:r>
            <a:r>
              <a:rPr lang="en-US" altLang="ja-JP" sz="1200" b="1"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に貢献します</a:t>
            </a:r>
            <a:endParaRPr lang="en-US" altLang="ja-JP" sz="1200" b="1" dirty="0">
              <a:solidFill>
                <a:schemeClr val="tx1"/>
              </a:solidFill>
              <a:latin typeface="Meiryo UI" panose="020B0604030504040204" pitchFamily="50" charset="-128"/>
              <a:ea typeface="Meiryo UI" panose="020B0604030504040204" pitchFamily="50" charset="-128"/>
            </a:endParaRPr>
          </a:p>
          <a:p>
            <a:pPr marL="0" marR="0" indent="0" defTabSz="914400" eaLnBrk="1" fontAlgn="auto" latinLnBrk="0" hangingPunct="1">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rPr>
              <a:t>　定量：４種類の間接事業を２年以内にリリース</a:t>
            </a:r>
            <a:endParaRPr lang="en-US" altLang="ja-JP" sz="1200" b="1" dirty="0">
              <a:solidFill>
                <a:schemeClr val="tx1"/>
              </a:solidFill>
              <a:latin typeface="Meiryo UI" panose="020B0604030504040204" pitchFamily="50" charset="-128"/>
              <a:ea typeface="Meiryo UI" panose="020B0604030504040204" pitchFamily="50" charset="-128"/>
            </a:endParaRPr>
          </a:p>
          <a:p>
            <a:pPr marL="0" marR="0" indent="0" defTabSz="914400" eaLnBrk="1" fontAlgn="auto" latinLnBrk="0" hangingPunct="1">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rPr>
              <a:t>社内</a:t>
            </a:r>
            <a:endParaRPr lang="en-US" altLang="ja-JP" sz="1200" b="1" dirty="0">
              <a:solidFill>
                <a:schemeClr val="tx1"/>
              </a:solidFill>
              <a:latin typeface="Meiryo UI" panose="020B0604030504040204" pitchFamily="50" charset="-128"/>
              <a:ea typeface="Meiryo UI" panose="020B0604030504040204" pitchFamily="50" charset="-128"/>
            </a:endParaRPr>
          </a:p>
          <a:p>
            <a:pPr marL="0" marR="0" indent="0" defTabSz="914400" eaLnBrk="1" fontAlgn="auto" latinLnBrk="0" hangingPunct="1">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定性</a:t>
            </a:r>
            <a:r>
              <a:rPr kumimoji="1" lang="ja-JP" altLang="en-US" sz="1200" b="1" baseline="0"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a:t>
            </a:r>
            <a:r>
              <a:rPr kumimoji="0" lang="ja-JP" altLang="en-US" sz="1200" b="1" dirty="0">
                <a:solidFill>
                  <a:srgbClr val="000000"/>
                </a:solidFill>
                <a:latin typeface="メイリオ" panose="020B0604030504040204" pitchFamily="50" charset="-128"/>
                <a:ea typeface="メイリオ" panose="020B0604030504040204" pitchFamily="50" charset="-128"/>
              </a:rPr>
              <a:t>一人ひとりが個性を発揮し、端楽く幸せを感じるチームをつくる</a:t>
            </a:r>
            <a:endParaRPr lang="en-US" altLang="ja-JP" sz="1200" b="1" dirty="0">
              <a:solidFill>
                <a:schemeClr val="tx1"/>
              </a:solidFill>
              <a:latin typeface="Meiryo UI" panose="020B0604030504040204" pitchFamily="50" charset="-128"/>
              <a:ea typeface="Meiryo UI" panose="020B0604030504040204" pitchFamily="50" charset="-128"/>
            </a:endParaRPr>
          </a:p>
          <a:p>
            <a:pPr marL="0" marR="0" indent="0" defTabSz="914400" eaLnBrk="1" fontAlgn="auto" latinLnBrk="0" hangingPunct="1">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定量：全社員</a:t>
            </a:r>
            <a:r>
              <a:rPr kumimoji="1" lang="en-US" altLang="ja-JP" sz="1200" b="1" dirty="0">
                <a:solidFill>
                  <a:schemeClr val="tx1"/>
                </a:solidFill>
                <a:latin typeface="Meiryo UI" panose="020B0604030504040204" pitchFamily="50" charset="-128"/>
                <a:ea typeface="Meiryo UI" panose="020B0604030504040204" pitchFamily="50" charset="-128"/>
              </a:rPr>
              <a:t>75,000</a:t>
            </a:r>
            <a:r>
              <a:rPr kumimoji="1" lang="ja-JP" altLang="en-US" sz="1200" b="1" dirty="0">
                <a:solidFill>
                  <a:schemeClr val="tx1"/>
                </a:solidFill>
                <a:latin typeface="Meiryo UI" panose="020B0604030504040204" pitchFamily="50" charset="-128"/>
                <a:ea typeface="Meiryo UI" panose="020B0604030504040204" pitchFamily="50" charset="-128"/>
              </a:rPr>
              <a:t>ドル</a:t>
            </a:r>
            <a:r>
              <a:rPr kumimoji="1" lang="ja-JP" altLang="en-US" sz="1200" b="1" dirty="0">
                <a:solidFill>
                  <a:schemeClr val="bg2">
                    <a:lumMod val="75000"/>
                  </a:schemeClr>
                </a:solidFill>
                <a:latin typeface="Meiryo UI" panose="020B0604030504040204" pitchFamily="50" charset="-128"/>
                <a:ea typeface="Meiryo UI" panose="020B0604030504040204" pitchFamily="50" charset="-128"/>
              </a:rPr>
              <a:t>（ビッグマック指数　</a:t>
            </a:r>
            <a:r>
              <a:rPr kumimoji="1" lang="en-US" altLang="ja-JP" sz="1200" b="1" dirty="0">
                <a:solidFill>
                  <a:schemeClr val="bg2">
                    <a:lumMod val="75000"/>
                  </a:schemeClr>
                </a:solidFill>
                <a:latin typeface="Meiryo UI" panose="020B0604030504040204" pitchFamily="50" charset="-128"/>
                <a:ea typeface="Meiryo UI" panose="020B0604030504040204" pitchFamily="50" charset="-128"/>
              </a:rPr>
              <a:t>580</a:t>
            </a:r>
            <a:r>
              <a:rPr kumimoji="1" lang="ja-JP" altLang="en-US" sz="1200" b="1" dirty="0">
                <a:solidFill>
                  <a:schemeClr val="bg2">
                    <a:lumMod val="75000"/>
                  </a:schemeClr>
                </a:solidFill>
                <a:latin typeface="Meiryo UI" panose="020B0604030504040204" pitchFamily="50" charset="-128"/>
                <a:ea typeface="Meiryo UI" panose="020B0604030504040204" pitchFamily="50" charset="-128"/>
              </a:rPr>
              <a:t>万円）</a:t>
            </a:r>
            <a:endParaRPr kumimoji="1" lang="en-US" altLang="ja-JP" sz="1200" dirty="0">
              <a:solidFill>
                <a:schemeClr val="bg2">
                  <a:lumMod val="75000"/>
                </a:schemeClr>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4087637" y="5460795"/>
            <a:ext cx="7853510" cy="42363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400" b="1" dirty="0">
                <a:solidFill>
                  <a:schemeClr val="tx1"/>
                </a:solidFill>
                <a:latin typeface="メイリオ" panose="020B0604030504040204" pitchFamily="50" charset="-128"/>
                <a:ea typeface="メイリオ" panose="020B0604030504040204" pitchFamily="50" charset="-128"/>
              </a:rPr>
              <a:t>①</a:t>
            </a:r>
            <a:r>
              <a:rPr lang="ja-JP" altLang="en-US" sz="1400" b="1" dirty="0">
                <a:solidFill>
                  <a:schemeClr val="tx1"/>
                </a:solidFill>
                <a:latin typeface="メイリオ" panose="020B0604030504040204" pitchFamily="50" charset="-128"/>
                <a:ea typeface="メイリオ" panose="020B0604030504040204" pitchFamily="50" charset="-128"/>
              </a:rPr>
              <a:t>安全　②親切</a:t>
            </a:r>
            <a:r>
              <a:rPr lang="ja-JP" altLang="en-US" sz="1050" dirty="0">
                <a:solidFill>
                  <a:schemeClr val="tx1"/>
                </a:solidFill>
                <a:latin typeface="メイリオ" panose="020B0604030504040204" pitchFamily="50" charset="-128"/>
                <a:ea typeface="メイリオ" panose="020B0604030504040204" pitchFamily="50" charset="-128"/>
              </a:rPr>
              <a:t>　</a:t>
            </a:r>
            <a:r>
              <a:rPr lang="ja-JP" altLang="en-US" sz="1400" b="1" dirty="0">
                <a:solidFill>
                  <a:schemeClr val="tx1"/>
                </a:solidFill>
                <a:latin typeface="メイリオ" panose="020B0604030504040204" pitchFamily="50" charset="-128"/>
                <a:ea typeface="メイリオ" panose="020B0604030504040204" pitchFamily="50" charset="-128"/>
              </a:rPr>
              <a:t>③スピード　④楽しさ　⑤謙虚　</a:t>
            </a:r>
            <a:endParaRPr lang="ja-JP" altLang="en-US" sz="1600" b="1" dirty="0">
              <a:solidFill>
                <a:schemeClr val="tx1"/>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2095C3E4-CB6C-41DE-A0CA-27E42C20241C}"/>
              </a:ext>
            </a:extLst>
          </p:cNvPr>
          <p:cNvSpPr/>
          <p:nvPr/>
        </p:nvSpPr>
        <p:spPr>
          <a:xfrm>
            <a:off x="4083677" y="1517722"/>
            <a:ext cx="7838752" cy="614711"/>
          </a:xfrm>
          <a:prstGeom prst="round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i="0" u="none" strike="noStrike" dirty="0">
                <a:solidFill>
                  <a:schemeClr val="bg1"/>
                </a:solidFill>
                <a:effectLst/>
                <a:latin typeface="Meiryo UI" panose="020B0604030504040204" pitchFamily="50" charset="-128"/>
                <a:ea typeface="Meiryo UI" panose="020B0604030504040204" pitchFamily="50" charset="-128"/>
              </a:rPr>
              <a:t>一人ひとりに寄り添い、</a:t>
            </a:r>
            <a:r>
              <a:rPr lang="en-US" altLang="ja-JP" b="1" i="0" u="none" strike="noStrike" dirty="0">
                <a:solidFill>
                  <a:schemeClr val="bg1"/>
                </a:solidFill>
                <a:effectLst/>
                <a:latin typeface="Meiryo UI" panose="020B0604030504040204" pitchFamily="50" charset="-128"/>
                <a:ea typeface="Meiryo UI" panose="020B0604030504040204" pitchFamily="50" charset="-128"/>
              </a:rPr>
              <a:t>3</a:t>
            </a:r>
            <a:r>
              <a:rPr lang="ja-JP" altLang="en-US" b="1" i="0" u="none" strike="noStrike" dirty="0">
                <a:solidFill>
                  <a:schemeClr val="bg1"/>
                </a:solidFill>
                <a:effectLst/>
                <a:latin typeface="Meiryo UI" panose="020B0604030504040204" pitchFamily="50" charset="-128"/>
                <a:ea typeface="Meiryo UI" panose="020B0604030504040204" pitchFamily="50" charset="-128"/>
              </a:rPr>
              <a:t>つの健康（身体、経済、心）寿命を延ばします</a:t>
            </a:r>
            <a:endParaRPr lang="en-US" altLang="ja-JP" b="1" i="0" u="none" strike="noStrike" dirty="0">
              <a:solidFill>
                <a:schemeClr val="bg1"/>
              </a:solidFill>
              <a:effectLst/>
              <a:latin typeface="Meiryo UI" panose="020B0604030504040204" pitchFamily="50" charset="-128"/>
              <a:ea typeface="Meiryo UI" panose="020B0604030504040204" pitchFamily="50" charset="-128"/>
            </a:endParaRPr>
          </a:p>
        </p:txBody>
      </p:sp>
      <p:sp>
        <p:nvSpPr>
          <p:cNvPr id="41" name="四角形: 角を丸くする 40">
            <a:extLst>
              <a:ext uri="{FF2B5EF4-FFF2-40B4-BE49-F238E27FC236}">
                <a16:creationId xmlns:a16="http://schemas.microsoft.com/office/drawing/2014/main" id="{604B7986-485C-4566-9CD6-3C5C85005DEA}"/>
              </a:ext>
            </a:extLst>
          </p:cNvPr>
          <p:cNvSpPr/>
          <p:nvPr/>
        </p:nvSpPr>
        <p:spPr>
          <a:xfrm>
            <a:off x="4048118" y="5929081"/>
            <a:ext cx="7935602" cy="8832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ysClr val="windowText" lastClr="000000"/>
                </a:solidFill>
                <a:latin typeface="Meiryo UI" panose="020B0604030504040204" pitchFamily="50" charset="-128"/>
                <a:ea typeface="Meiryo UI" panose="020B0604030504040204" pitchFamily="50" charset="-128"/>
              </a:rPr>
              <a:t> </a:t>
            </a:r>
            <a:r>
              <a:rPr lang="ja-JP" altLang="en-US" sz="1600" b="1" dirty="0">
                <a:solidFill>
                  <a:sysClr val="windowText" lastClr="000000"/>
                </a:solidFill>
                <a:latin typeface="Meiryo UI" panose="020B0604030504040204" pitchFamily="50" charset="-128"/>
                <a:ea typeface="Meiryo UI" panose="020B0604030504040204" pitchFamily="50" charset="-128"/>
              </a:rPr>
              <a:t>社外メンターとして、経営者の</a:t>
            </a:r>
            <a:r>
              <a:rPr lang="en-US" altLang="ja-JP" sz="1600" b="1" dirty="0">
                <a:solidFill>
                  <a:sysClr val="windowText" lastClr="000000"/>
                </a:solidFill>
                <a:latin typeface="Meiryo UI" panose="020B0604030504040204" pitchFamily="50" charset="-128"/>
                <a:ea typeface="Meiryo UI" panose="020B0604030504040204" pitchFamily="50" charset="-128"/>
              </a:rPr>
              <a:t>『</a:t>
            </a:r>
            <a:r>
              <a:rPr lang="ja-JP" altLang="en-US" sz="1600" b="1" dirty="0">
                <a:solidFill>
                  <a:sysClr val="windowText" lastClr="000000"/>
                </a:solidFill>
                <a:latin typeface="Meiryo UI" panose="020B0604030504040204" pitchFamily="50" charset="-128"/>
                <a:ea typeface="Meiryo UI" panose="020B0604030504040204" pitchFamily="50" charset="-128"/>
              </a:rPr>
              <a:t>そんなことやってくれるんや</a:t>
            </a:r>
            <a:r>
              <a:rPr lang="en-US" altLang="ja-JP" sz="1600" b="1" dirty="0">
                <a:solidFill>
                  <a:sysClr val="windowText" lastClr="000000"/>
                </a:solidFill>
                <a:latin typeface="Meiryo UI" panose="020B0604030504040204" pitchFamily="50" charset="-128"/>
                <a:ea typeface="Meiryo UI" panose="020B0604030504040204" pitchFamily="50" charset="-128"/>
              </a:rPr>
              <a:t>』</a:t>
            </a:r>
            <a:r>
              <a:rPr lang="ja-JP" altLang="en-US" sz="1600" b="1" dirty="0">
                <a:solidFill>
                  <a:sysClr val="windowText" lastClr="000000"/>
                </a:solidFill>
                <a:latin typeface="Meiryo UI" panose="020B0604030504040204" pitchFamily="50" charset="-128"/>
                <a:ea typeface="Meiryo UI" panose="020B0604030504040204" pitchFamily="50" charset="-128"/>
              </a:rPr>
              <a:t>に貢献します</a:t>
            </a:r>
            <a:endParaRPr lang="en-US" altLang="ja-JP" sz="1600" b="1" dirty="0">
              <a:solidFill>
                <a:sysClr val="windowText" lastClr="000000"/>
              </a:solidFill>
              <a:latin typeface="Meiryo UI" panose="020B0604030504040204" pitchFamily="50" charset="-128"/>
              <a:ea typeface="Meiryo UI" panose="020B0604030504040204" pitchFamily="50" charset="-128"/>
            </a:endParaRPr>
          </a:p>
          <a:p>
            <a:r>
              <a:rPr lang="ja-JP" altLang="en-US" sz="1200" dirty="0">
                <a:solidFill>
                  <a:schemeClr val="tx1"/>
                </a:solidFill>
              </a:rPr>
              <a:t>　</a:t>
            </a:r>
            <a:r>
              <a:rPr lang="ja-JP" altLang="en-US" sz="1200" b="1" dirty="0">
                <a:solidFill>
                  <a:schemeClr val="tx1"/>
                </a:solidFill>
              </a:rPr>
              <a:t>・健康経営で社員の健康の増進を図る</a:t>
            </a:r>
            <a:endParaRPr lang="en-US" altLang="ja-JP" sz="1200" b="1" dirty="0">
              <a:solidFill>
                <a:schemeClr val="tx1"/>
              </a:solidFill>
            </a:endParaRPr>
          </a:p>
          <a:p>
            <a:r>
              <a:rPr lang="ja-JP" altLang="en-US" sz="1200" b="1" dirty="0">
                <a:solidFill>
                  <a:schemeClr val="tx1"/>
                </a:solidFill>
              </a:rPr>
              <a:t>　・社員の私生活の資金計画で、安心して働ける基盤をつくる</a:t>
            </a:r>
            <a:endParaRPr lang="en-US" altLang="ja-JP" sz="1200" b="1" dirty="0">
              <a:solidFill>
                <a:schemeClr val="tx1"/>
              </a:solidFill>
            </a:endParaRPr>
          </a:p>
          <a:p>
            <a:r>
              <a:rPr lang="ja-JP" altLang="en-US" sz="1200" b="1" dirty="0">
                <a:solidFill>
                  <a:schemeClr val="tx1"/>
                </a:solidFill>
              </a:rPr>
              <a:t>　・社員が育つ経営計画づくりに貢献する</a:t>
            </a:r>
            <a:endParaRPr lang="en-US" altLang="ja-JP" sz="1600" b="1" dirty="0">
              <a:solidFill>
                <a:sysClr val="windowText" lastClr="000000"/>
              </a:solidFill>
              <a:latin typeface="Meiryo UI" panose="020B0604030504040204" pitchFamily="50" charset="-128"/>
              <a:ea typeface="Meiryo UI" panose="020B0604030504040204" pitchFamily="50" charset="-128"/>
            </a:endParaRPr>
          </a:p>
        </p:txBody>
      </p:sp>
      <p:grpSp>
        <p:nvGrpSpPr>
          <p:cNvPr id="38" name="グループ化 37">
            <a:extLst>
              <a:ext uri="{FF2B5EF4-FFF2-40B4-BE49-F238E27FC236}">
                <a16:creationId xmlns:a16="http://schemas.microsoft.com/office/drawing/2014/main" id="{2A95495A-D394-4AC0-B3CB-DD7A1ECB9168}"/>
              </a:ext>
            </a:extLst>
          </p:cNvPr>
          <p:cNvGrpSpPr/>
          <p:nvPr/>
        </p:nvGrpSpPr>
        <p:grpSpPr>
          <a:xfrm>
            <a:off x="669546" y="952833"/>
            <a:ext cx="3382170" cy="5892441"/>
            <a:chOff x="432234" y="941033"/>
            <a:chExt cx="3382170" cy="5892441"/>
          </a:xfrm>
        </p:grpSpPr>
        <p:graphicFrame>
          <p:nvGraphicFramePr>
            <p:cNvPr id="39" name="図表 38">
              <a:extLst>
                <a:ext uri="{FF2B5EF4-FFF2-40B4-BE49-F238E27FC236}">
                  <a16:creationId xmlns:a16="http://schemas.microsoft.com/office/drawing/2014/main" id="{1C0D6E48-159B-42EC-8759-8BC5B283C10D}"/>
                </a:ext>
              </a:extLst>
            </p:cNvPr>
            <p:cNvGraphicFramePr/>
            <p:nvPr/>
          </p:nvGraphicFramePr>
          <p:xfrm>
            <a:off x="432234" y="1941846"/>
            <a:ext cx="3025337" cy="4571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二等辺三角形 39">
              <a:extLst>
                <a:ext uri="{FF2B5EF4-FFF2-40B4-BE49-F238E27FC236}">
                  <a16:creationId xmlns:a16="http://schemas.microsoft.com/office/drawing/2014/main" id="{2BF96051-33D3-4877-8918-ACFE509873AF}"/>
                </a:ext>
              </a:extLst>
            </p:cNvPr>
            <p:cNvSpPr/>
            <p:nvPr/>
          </p:nvSpPr>
          <p:spPr bwMode="auto">
            <a:xfrm rot="10800000">
              <a:off x="469561" y="941033"/>
              <a:ext cx="2950684" cy="1000812"/>
            </a:xfrm>
            <a:prstGeom prst="triangle">
              <a:avLst/>
            </a:prstGeom>
            <a:solidFill>
              <a:srgbClr val="FFCC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ja-JP" altLang="en-US" sz="135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85FB2A2E-DA45-4C25-A781-663ABE9DC8D0}"/>
                </a:ext>
              </a:extLst>
            </p:cNvPr>
            <p:cNvSpPr txBox="1"/>
            <p:nvPr/>
          </p:nvSpPr>
          <p:spPr>
            <a:xfrm>
              <a:off x="702156" y="1136591"/>
              <a:ext cx="2485492" cy="369332"/>
            </a:xfrm>
            <a:prstGeom prst="rect">
              <a:avLst/>
            </a:prstGeom>
            <a:noFill/>
          </p:spPr>
          <p:txBody>
            <a:bodyPr wrap="square" rtlCol="0">
              <a:spAutoFit/>
            </a:bodyPr>
            <a:lstStyle/>
            <a:p>
              <a:pPr lvl="0" algn="ctr"/>
              <a:r>
                <a:rPr lang="ja-JP" altLang="en-US" b="1" dirty="0">
                  <a:effectLst>
                    <a:glow rad="127000">
                      <a:schemeClr val="bg1"/>
                    </a:glow>
                  </a:effectLst>
                  <a:latin typeface="メイリオ" panose="020B0604030504040204" pitchFamily="50" charset="-128"/>
                  <a:ea typeface="メイリオ" panose="020B0604030504040204" pitchFamily="50" charset="-128"/>
                </a:rPr>
                <a:t>社会的ビジョン</a:t>
              </a:r>
              <a:endParaRPr lang="en-US" altLang="ja-JP" b="1" dirty="0">
                <a:effectLst>
                  <a:glow rad="127000">
                    <a:schemeClr val="bg1"/>
                  </a:glow>
                </a:effectLst>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B276A395-20C7-464C-8634-2EE1138CB670}"/>
                </a:ext>
              </a:extLst>
            </p:cNvPr>
            <p:cNvSpPr txBox="1"/>
            <p:nvPr/>
          </p:nvSpPr>
          <p:spPr>
            <a:xfrm>
              <a:off x="2090855" y="1777512"/>
              <a:ext cx="1723549" cy="400110"/>
            </a:xfrm>
            <a:prstGeom prst="rect">
              <a:avLst/>
            </a:prstGeom>
            <a:noFill/>
          </p:spPr>
          <p:txBody>
            <a:bodyPr wrap="none" rtlCol="0">
              <a:spAutoFit/>
            </a:bodyPr>
            <a:lstStyle/>
            <a:p>
              <a:pPr algn="ctr"/>
              <a:r>
                <a:rPr kumimoji="1" lang="ja-JP" altLang="en-US" sz="2000" b="1" dirty="0">
                  <a:solidFill>
                    <a:srgbClr val="FF0000"/>
                  </a:solidFill>
                  <a:latin typeface="メイリオ" panose="020B0604030504040204" pitchFamily="50" charset="-128"/>
                  <a:ea typeface="メイリオ" panose="020B0604030504040204" pitchFamily="50" charset="-128"/>
                </a:rPr>
                <a:t>センターピン</a:t>
              </a:r>
            </a:p>
          </p:txBody>
        </p:sp>
        <p:sp>
          <p:nvSpPr>
            <p:cNvPr id="48" name="テキスト ボックス 47">
              <a:extLst>
                <a:ext uri="{FF2B5EF4-FFF2-40B4-BE49-F238E27FC236}">
                  <a16:creationId xmlns:a16="http://schemas.microsoft.com/office/drawing/2014/main" id="{882A7F1B-687A-4436-AE03-04A1F13558DF}"/>
                </a:ext>
              </a:extLst>
            </p:cNvPr>
            <p:cNvSpPr txBox="1"/>
            <p:nvPr/>
          </p:nvSpPr>
          <p:spPr>
            <a:xfrm>
              <a:off x="2420149" y="6125588"/>
              <a:ext cx="1210588" cy="707886"/>
            </a:xfrm>
            <a:prstGeom prst="rect">
              <a:avLst/>
            </a:prstGeom>
            <a:noFill/>
          </p:spPr>
          <p:txBody>
            <a:bodyPr wrap="none" rtlCol="0">
              <a:spAutoFit/>
            </a:bodyPr>
            <a:lstStyle/>
            <a:p>
              <a:pPr algn="ctr"/>
              <a:r>
                <a:rPr kumimoji="1" lang="ja-JP" altLang="en-US" sz="2000" b="1" dirty="0">
                  <a:solidFill>
                    <a:srgbClr val="FF0000"/>
                  </a:solidFill>
                  <a:latin typeface="メイリオ" panose="020B0604030504040204" pitchFamily="50" charset="-128"/>
                  <a:ea typeface="メイリオ" panose="020B0604030504040204" pitchFamily="50" charset="-128"/>
                </a:rPr>
                <a:t>こだわり</a:t>
              </a:r>
              <a:endParaRPr kumimoji="1" lang="en-US" altLang="ja-JP" sz="2000" b="1" dirty="0">
                <a:solidFill>
                  <a:srgbClr val="FF0000"/>
                </a:solidFill>
                <a:latin typeface="メイリオ" panose="020B0604030504040204" pitchFamily="50" charset="-128"/>
                <a:ea typeface="メイリオ" panose="020B0604030504040204" pitchFamily="50" charset="-128"/>
              </a:endParaRPr>
            </a:p>
            <a:p>
              <a:pPr algn="ctr"/>
              <a:r>
                <a:rPr kumimoji="1" lang="ja-JP" altLang="en-US" sz="2000" b="1" dirty="0">
                  <a:solidFill>
                    <a:srgbClr val="FF0000"/>
                  </a:solidFill>
                  <a:latin typeface="メイリオ" panose="020B0604030504040204" pitchFamily="50" charset="-128"/>
                  <a:ea typeface="メイリオ" panose="020B0604030504040204" pitchFamily="50" charset="-128"/>
                </a:rPr>
                <a:t>ポイント</a:t>
              </a:r>
              <a:endParaRPr kumimoji="1" lang="ja-JP" altLang="en-US" sz="3200" b="1" dirty="0">
                <a:solidFill>
                  <a:srgbClr val="FF0000"/>
                </a:solidFill>
                <a:latin typeface="メイリオ" panose="020B0604030504040204" pitchFamily="50" charset="-128"/>
                <a:ea typeface="メイリオ" panose="020B0604030504040204" pitchFamily="50" charset="-128"/>
              </a:endParaRPr>
            </a:p>
          </p:txBody>
        </p:sp>
        <p:pic>
          <p:nvPicPr>
            <p:cNvPr id="51" name="図 50">
              <a:extLst>
                <a:ext uri="{FF2B5EF4-FFF2-40B4-BE49-F238E27FC236}">
                  <a16:creationId xmlns:a16="http://schemas.microsoft.com/office/drawing/2014/main" id="{E9814A8B-C5E7-4848-B69D-B8FD7C306DB5}"/>
                </a:ext>
              </a:extLst>
            </p:cNvPr>
            <p:cNvPicPr>
              <a:picLocks noChangeAspect="1"/>
            </p:cNvPicPr>
            <p:nvPr/>
          </p:nvPicPr>
          <p:blipFill>
            <a:blip r:embed="rId8"/>
            <a:stretch>
              <a:fillRect/>
            </a:stretch>
          </p:blipFill>
          <p:spPr>
            <a:xfrm rot="5400000">
              <a:off x="-282652" y="4053865"/>
              <a:ext cx="4440116" cy="478610"/>
            </a:xfrm>
            <a:prstGeom prst="rect">
              <a:avLst/>
            </a:prstGeom>
          </p:spPr>
        </p:pic>
        <p:sp>
          <p:nvSpPr>
            <p:cNvPr id="52" name="テキスト ボックス 51">
              <a:extLst>
                <a:ext uri="{FF2B5EF4-FFF2-40B4-BE49-F238E27FC236}">
                  <a16:creationId xmlns:a16="http://schemas.microsoft.com/office/drawing/2014/main" id="{B16E7AFF-0B70-4156-983C-3805CB0C4426}"/>
                </a:ext>
              </a:extLst>
            </p:cNvPr>
            <p:cNvSpPr txBox="1"/>
            <p:nvPr/>
          </p:nvSpPr>
          <p:spPr>
            <a:xfrm>
              <a:off x="964878" y="4804760"/>
              <a:ext cx="1960048" cy="646331"/>
            </a:xfrm>
            <a:prstGeom prst="rect">
              <a:avLst/>
            </a:prstGeom>
            <a:noFill/>
          </p:spPr>
          <p:txBody>
            <a:bodyPr wrap="square" rtlCol="0">
              <a:spAutoFit/>
            </a:bodyPr>
            <a:lstStyle/>
            <a:p>
              <a:pPr lvl="0" algn="ctr"/>
              <a:r>
                <a:rPr lang="ja-JP" altLang="en-US" b="1" dirty="0">
                  <a:effectLst>
                    <a:glow rad="127000">
                      <a:schemeClr val="bg1"/>
                    </a:glow>
                  </a:effectLst>
                  <a:latin typeface="メイリオ" panose="020B0604030504040204" pitchFamily="50" charset="-128"/>
                  <a:ea typeface="メイリオ" panose="020B0604030504040204" pitchFamily="50" charset="-128"/>
                </a:rPr>
                <a:t>経営ビジョン</a:t>
              </a:r>
              <a:endParaRPr lang="en-US" altLang="ja-JP" b="1" dirty="0">
                <a:effectLst>
                  <a:glow rad="127000">
                    <a:schemeClr val="bg1"/>
                  </a:glow>
                </a:effectLst>
                <a:latin typeface="メイリオ" panose="020B0604030504040204" pitchFamily="50" charset="-128"/>
                <a:ea typeface="メイリオ" panose="020B0604030504040204" pitchFamily="50" charset="-128"/>
              </a:endParaRPr>
            </a:p>
            <a:p>
              <a:pPr lvl="0" algn="ctr"/>
              <a:r>
                <a:rPr lang="ja-JP" altLang="en-US" b="1" dirty="0">
                  <a:effectLst>
                    <a:glow rad="127000">
                      <a:schemeClr val="bg1"/>
                    </a:glow>
                  </a:effectLst>
                  <a:latin typeface="メイリオ" panose="020B0604030504040204" pitchFamily="50" charset="-128"/>
                  <a:ea typeface="メイリオ" panose="020B0604030504040204" pitchFamily="50" charset="-128"/>
                </a:rPr>
                <a:t>定性・定量</a:t>
              </a:r>
              <a:endParaRPr lang="en-US" altLang="ja-JP" b="1" dirty="0">
                <a:effectLst>
                  <a:glow rad="127000">
                    <a:schemeClr val="bg1"/>
                  </a:glow>
                </a:effectLst>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F562B421-9B67-47A2-A7F9-06DE93BCB367}"/>
                </a:ext>
              </a:extLst>
            </p:cNvPr>
            <p:cNvSpPr txBox="1"/>
            <p:nvPr/>
          </p:nvSpPr>
          <p:spPr>
            <a:xfrm>
              <a:off x="999426" y="4038603"/>
              <a:ext cx="1890952" cy="369332"/>
            </a:xfrm>
            <a:prstGeom prst="rect">
              <a:avLst/>
            </a:prstGeom>
            <a:noFill/>
          </p:spPr>
          <p:txBody>
            <a:bodyPr wrap="square" rtlCol="0">
              <a:spAutoFit/>
            </a:bodyPr>
            <a:lstStyle/>
            <a:p>
              <a:pPr algn="ctr"/>
              <a:r>
                <a:rPr lang="ja-JP" altLang="en-US" b="1" dirty="0">
                  <a:effectLst>
                    <a:glow rad="127000">
                      <a:schemeClr val="bg1"/>
                    </a:glow>
                  </a:effectLst>
                  <a:latin typeface="メイリオ" panose="020B0604030504040204" pitchFamily="50" charset="-128"/>
                  <a:ea typeface="メイリオ" panose="020B0604030504040204" pitchFamily="50" charset="-128"/>
                </a:rPr>
                <a:t>事業ドメイン</a:t>
              </a:r>
            </a:p>
          </p:txBody>
        </p:sp>
        <p:sp>
          <p:nvSpPr>
            <p:cNvPr id="54" name="テキスト ボックス 53">
              <a:extLst>
                <a:ext uri="{FF2B5EF4-FFF2-40B4-BE49-F238E27FC236}">
                  <a16:creationId xmlns:a16="http://schemas.microsoft.com/office/drawing/2014/main" id="{021A86C2-5FAA-4FD8-90E4-2D9260C03B04}"/>
                </a:ext>
              </a:extLst>
            </p:cNvPr>
            <p:cNvSpPr txBox="1"/>
            <p:nvPr/>
          </p:nvSpPr>
          <p:spPr>
            <a:xfrm>
              <a:off x="679671" y="3047549"/>
              <a:ext cx="2533155" cy="369332"/>
            </a:xfrm>
            <a:prstGeom prst="rect">
              <a:avLst/>
            </a:prstGeom>
            <a:noFill/>
          </p:spPr>
          <p:txBody>
            <a:bodyPr wrap="square" rtlCol="0">
              <a:spAutoFit/>
            </a:bodyPr>
            <a:lstStyle/>
            <a:p>
              <a:pPr lvl="0" algn="ctr"/>
              <a:r>
                <a:rPr lang="ja-JP" altLang="en-US" b="1" dirty="0">
                  <a:effectLst>
                    <a:glow rad="127000">
                      <a:schemeClr val="bg1"/>
                    </a:glow>
                  </a:effectLst>
                  <a:latin typeface="メイリオ" panose="020B0604030504040204" pitchFamily="50" charset="-128"/>
                  <a:ea typeface="メイリオ" panose="020B0604030504040204" pitchFamily="50" charset="-128"/>
                </a:rPr>
                <a:t>経営理念</a:t>
              </a:r>
              <a:endParaRPr lang="en-US" altLang="ja-JP" b="1" dirty="0">
                <a:effectLst>
                  <a:glow rad="127000">
                    <a:schemeClr val="bg1"/>
                  </a:glow>
                </a:effectLst>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9FEACE31-7419-41FA-9102-189B0DBCBE52}"/>
                </a:ext>
              </a:extLst>
            </p:cNvPr>
            <p:cNvSpPr txBox="1"/>
            <p:nvPr/>
          </p:nvSpPr>
          <p:spPr>
            <a:xfrm>
              <a:off x="758065" y="5698304"/>
              <a:ext cx="2373675" cy="584775"/>
            </a:xfrm>
            <a:prstGeom prst="rect">
              <a:avLst/>
            </a:prstGeom>
            <a:noFill/>
          </p:spPr>
          <p:txBody>
            <a:bodyPr wrap="square" rtlCol="0">
              <a:spAutoFit/>
            </a:bodyPr>
            <a:lstStyle/>
            <a:p>
              <a:pPr lvl="0" algn="ctr"/>
              <a:r>
                <a:rPr lang="en-US" altLang="ja-JP" sz="1400" b="1" dirty="0" err="1">
                  <a:effectLst>
                    <a:glow rad="127000">
                      <a:schemeClr val="bg1"/>
                    </a:glow>
                  </a:effectLst>
                  <a:latin typeface="メイリオ" panose="020B0604030504040204" pitchFamily="50" charset="-128"/>
                  <a:ea typeface="メイリオ" panose="020B0604030504040204" pitchFamily="50" charset="-128"/>
                </a:rPr>
                <a:t>GoldenStandard</a:t>
              </a:r>
              <a:endParaRPr lang="en-US" altLang="ja-JP" sz="1400" b="1" dirty="0">
                <a:effectLst>
                  <a:glow rad="127000">
                    <a:schemeClr val="bg1"/>
                  </a:glow>
                </a:effectLst>
                <a:latin typeface="メイリオ" panose="020B0604030504040204" pitchFamily="50" charset="-128"/>
                <a:ea typeface="メイリオ" panose="020B0604030504040204" pitchFamily="50" charset="-128"/>
              </a:endParaRPr>
            </a:p>
            <a:p>
              <a:pPr lvl="0" algn="ctr"/>
              <a:r>
                <a:rPr lang="ja-JP" altLang="en-US" b="1" dirty="0">
                  <a:effectLst>
                    <a:glow rad="127000">
                      <a:schemeClr val="bg1"/>
                    </a:glow>
                  </a:effectLst>
                  <a:latin typeface="メイリオ" panose="020B0604030504040204" pitchFamily="50" charset="-128"/>
                  <a:ea typeface="メイリオ" panose="020B0604030504040204" pitchFamily="50" charset="-128"/>
                </a:rPr>
                <a:t>行動規範</a:t>
              </a:r>
              <a:endParaRPr lang="en-US" altLang="ja-JP" b="1" dirty="0">
                <a:effectLst>
                  <a:glow rad="127000">
                    <a:schemeClr val="bg1"/>
                  </a:glow>
                </a:effectLst>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D3EA95E1-CD2F-4515-AE85-19D3B9F458CF}"/>
                </a:ext>
              </a:extLst>
            </p:cNvPr>
            <p:cNvSpPr txBox="1"/>
            <p:nvPr/>
          </p:nvSpPr>
          <p:spPr>
            <a:xfrm>
              <a:off x="1227069" y="2266848"/>
              <a:ext cx="1527207" cy="369332"/>
            </a:xfrm>
            <a:prstGeom prst="rect">
              <a:avLst/>
            </a:prstGeom>
            <a:noFill/>
          </p:spPr>
          <p:txBody>
            <a:bodyPr wrap="square" rtlCol="0">
              <a:spAutoFit/>
            </a:bodyPr>
            <a:lstStyle/>
            <a:p>
              <a:pPr lvl="0" algn="ctr"/>
              <a:r>
                <a:rPr lang="ja-JP" altLang="en-US" b="1" dirty="0">
                  <a:effectLst>
                    <a:glow rad="127000">
                      <a:schemeClr val="bg1"/>
                    </a:glow>
                  </a:effectLst>
                  <a:latin typeface="メイリオ" panose="020B0604030504040204" pitchFamily="50" charset="-128"/>
                  <a:ea typeface="メイリオ" panose="020B0604030504040204" pitchFamily="50" charset="-128"/>
                </a:rPr>
                <a:t>創業精神</a:t>
              </a:r>
              <a:endParaRPr lang="en-US" altLang="ja-JP" b="1" dirty="0">
                <a:effectLst>
                  <a:glow rad="127000">
                    <a:schemeClr val="bg1"/>
                  </a:glow>
                </a:effectLst>
                <a:latin typeface="メイリオ" panose="020B0604030504040204" pitchFamily="50" charset="-128"/>
                <a:ea typeface="メイリオ" panose="020B0604030504040204" pitchFamily="50" charset="-128"/>
              </a:endParaRPr>
            </a:p>
          </p:txBody>
        </p:sp>
        <p:pic>
          <p:nvPicPr>
            <p:cNvPr id="63" name="図 62">
              <a:extLst>
                <a:ext uri="{FF2B5EF4-FFF2-40B4-BE49-F238E27FC236}">
                  <a16:creationId xmlns:a16="http://schemas.microsoft.com/office/drawing/2014/main" id="{2F746250-AE56-4CD9-8C43-D14BCB5C0307}"/>
                </a:ext>
              </a:extLst>
            </p:cNvPr>
            <p:cNvPicPr>
              <a:picLocks noChangeAspect="1"/>
            </p:cNvPicPr>
            <p:nvPr/>
          </p:nvPicPr>
          <p:blipFill>
            <a:blip r:embed="rId9"/>
            <a:stretch>
              <a:fillRect/>
            </a:stretch>
          </p:blipFill>
          <p:spPr>
            <a:xfrm>
              <a:off x="1781290" y="1790926"/>
              <a:ext cx="335664" cy="331819"/>
            </a:xfrm>
            <a:prstGeom prst="rect">
              <a:avLst/>
            </a:prstGeom>
          </p:spPr>
        </p:pic>
        <p:pic>
          <p:nvPicPr>
            <p:cNvPr id="64" name="図 63">
              <a:extLst>
                <a:ext uri="{FF2B5EF4-FFF2-40B4-BE49-F238E27FC236}">
                  <a16:creationId xmlns:a16="http://schemas.microsoft.com/office/drawing/2014/main" id="{A9254A02-220A-427C-B1EE-5B16734029B6}"/>
                </a:ext>
              </a:extLst>
            </p:cNvPr>
            <p:cNvPicPr>
              <a:picLocks noChangeAspect="1"/>
            </p:cNvPicPr>
            <p:nvPr/>
          </p:nvPicPr>
          <p:blipFill>
            <a:blip r:embed="rId10"/>
            <a:stretch>
              <a:fillRect/>
            </a:stretch>
          </p:blipFill>
          <p:spPr>
            <a:xfrm>
              <a:off x="1760618" y="6311703"/>
              <a:ext cx="368567" cy="367433"/>
            </a:xfrm>
            <a:prstGeom prst="rect">
              <a:avLst/>
            </a:prstGeom>
          </p:spPr>
        </p:pic>
      </p:grpSp>
      <p:sp>
        <p:nvSpPr>
          <p:cNvPr id="37" name="正方形/長方形 36">
            <a:extLst>
              <a:ext uri="{FF2B5EF4-FFF2-40B4-BE49-F238E27FC236}">
                <a16:creationId xmlns:a16="http://schemas.microsoft.com/office/drawing/2014/main" id="{A479706A-D172-4FFA-945A-A0646438B4DE}"/>
              </a:ext>
            </a:extLst>
          </p:cNvPr>
          <p:cNvSpPr/>
          <p:nvPr/>
        </p:nvSpPr>
        <p:spPr>
          <a:xfrm>
            <a:off x="1775791" y="114001"/>
            <a:ext cx="9997440" cy="7221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4600"/>
              </a:lnSpc>
              <a:spcBef>
                <a:spcPts val="600"/>
              </a:spcBef>
            </a:pPr>
            <a:r>
              <a:rPr lang="ja-JP" altLang="en-US" sz="4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インサイトデザインマップ　</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2022.1.24     Ver 3.6</a:t>
            </a:r>
          </a:p>
        </p:txBody>
      </p:sp>
      <p:sp>
        <p:nvSpPr>
          <p:cNvPr id="25" name="四角形: 角を丸くする 24">
            <a:extLst>
              <a:ext uri="{FF2B5EF4-FFF2-40B4-BE49-F238E27FC236}">
                <a16:creationId xmlns:a16="http://schemas.microsoft.com/office/drawing/2014/main" id="{F0A01740-BA46-4020-91C2-86CAA1E0E52F}"/>
              </a:ext>
            </a:extLst>
          </p:cNvPr>
          <p:cNvSpPr/>
          <p:nvPr/>
        </p:nvSpPr>
        <p:spPr>
          <a:xfrm>
            <a:off x="369455" y="2318670"/>
            <a:ext cx="1071418" cy="10341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企業</a:t>
            </a:r>
            <a:endParaRPr kumimoji="1" lang="en-US" altLang="ja-JP" sz="2800" b="1" dirty="0"/>
          </a:p>
          <a:p>
            <a:pPr algn="ctr"/>
            <a:r>
              <a:rPr kumimoji="1" lang="ja-JP" altLang="en-US" sz="2800" b="1" dirty="0"/>
              <a:t>文化</a:t>
            </a:r>
          </a:p>
        </p:txBody>
      </p:sp>
      <p:sp>
        <p:nvSpPr>
          <p:cNvPr id="26" name="矢印: 上下 25">
            <a:extLst>
              <a:ext uri="{FF2B5EF4-FFF2-40B4-BE49-F238E27FC236}">
                <a16:creationId xmlns:a16="http://schemas.microsoft.com/office/drawing/2014/main" id="{EA20DD3F-209E-4696-8FE2-50ED238B34C5}"/>
              </a:ext>
            </a:extLst>
          </p:cNvPr>
          <p:cNvSpPr/>
          <p:nvPr/>
        </p:nvSpPr>
        <p:spPr>
          <a:xfrm>
            <a:off x="3094184" y="2213436"/>
            <a:ext cx="637872" cy="3771728"/>
          </a:xfrm>
          <a:prstGeom prst="up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t>エッセンシャル・ミッション</a:t>
            </a:r>
          </a:p>
        </p:txBody>
      </p:sp>
      <mc:AlternateContent xmlns:mc="http://schemas.openxmlformats.org/markup-compatibility/2006" xmlns:p14="http://schemas.microsoft.com/office/powerpoint/2010/main">
        <mc:Choice Requires="p14">
          <p:contentPart p14:bwMode="auto" r:id="rId11">
            <p14:nvContentPartPr>
              <p14:cNvPr id="2" name="インク 1">
                <a:extLst>
                  <a:ext uri="{FF2B5EF4-FFF2-40B4-BE49-F238E27FC236}">
                    <a16:creationId xmlns:a16="http://schemas.microsoft.com/office/drawing/2014/main" id="{A17A5FBC-0F80-4DD5-B60E-46F821273C58}"/>
                  </a:ext>
                </a:extLst>
              </p14:cNvPr>
              <p14:cNvContentPartPr/>
              <p14:nvPr/>
            </p14:nvContentPartPr>
            <p14:xfrm>
              <a:off x="3724636" y="4044153"/>
              <a:ext cx="6834240" cy="1555560"/>
            </p14:xfrm>
          </p:contentPart>
        </mc:Choice>
        <mc:Fallback xmlns="">
          <p:pic>
            <p:nvPicPr>
              <p:cNvPr id="2" name="インク 1">
                <a:extLst>
                  <a:ext uri="{FF2B5EF4-FFF2-40B4-BE49-F238E27FC236}">
                    <a16:creationId xmlns:a16="http://schemas.microsoft.com/office/drawing/2014/main" id="{A17A5FBC-0F80-4DD5-B60E-46F821273C58}"/>
                  </a:ext>
                </a:extLst>
              </p:cNvPr>
              <p:cNvPicPr/>
              <p:nvPr/>
            </p:nvPicPr>
            <p:blipFill>
              <a:blip r:embed="rId12"/>
              <a:stretch>
                <a:fillRect/>
              </a:stretch>
            </p:blipFill>
            <p:spPr>
              <a:xfrm>
                <a:off x="3661636" y="3981153"/>
                <a:ext cx="6959880" cy="1681200"/>
              </a:xfrm>
              <a:prstGeom prst="rect">
                <a:avLst/>
              </a:prstGeom>
            </p:spPr>
          </p:pic>
        </mc:Fallback>
      </mc:AlternateContent>
    </p:spTree>
    <p:extLst>
      <p:ext uri="{BB962C8B-B14F-4D97-AF65-F5344CB8AC3E}">
        <p14:creationId xmlns:p14="http://schemas.microsoft.com/office/powerpoint/2010/main" val="1621342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仕事をしている人の84％は働きたくないと思う瞬間がある？1000人を対象にアンケート調査｜Biz Hitsのプレスリリース">
            <a:extLst>
              <a:ext uri="{FF2B5EF4-FFF2-40B4-BE49-F238E27FC236}">
                <a16:creationId xmlns:a16="http://schemas.microsoft.com/office/drawing/2014/main" id="{BB2A6541-EA36-4018-AE8E-5A64CB436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278" y="444136"/>
            <a:ext cx="9829318" cy="61395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インク 1">
                <a:extLst>
                  <a:ext uri="{FF2B5EF4-FFF2-40B4-BE49-F238E27FC236}">
                    <a16:creationId xmlns:a16="http://schemas.microsoft.com/office/drawing/2014/main" id="{79993F42-D162-40E8-A2E3-81F7D24A13D0}"/>
                  </a:ext>
                </a:extLst>
              </p14:cNvPr>
              <p14:cNvContentPartPr/>
              <p14:nvPr/>
            </p14:nvContentPartPr>
            <p14:xfrm>
              <a:off x="3439526" y="1765820"/>
              <a:ext cx="1349280" cy="45719"/>
            </p14:xfrm>
          </p:contentPart>
        </mc:Choice>
        <mc:Fallback xmlns="">
          <p:pic>
            <p:nvPicPr>
              <p:cNvPr id="2" name="インク 1">
                <a:extLst>
                  <a:ext uri="{FF2B5EF4-FFF2-40B4-BE49-F238E27FC236}">
                    <a16:creationId xmlns:a16="http://schemas.microsoft.com/office/drawing/2014/main" id="{79993F42-D162-40E8-A2E3-81F7D24A13D0}"/>
                  </a:ext>
                </a:extLst>
              </p:cNvPr>
              <p:cNvPicPr/>
              <p:nvPr/>
            </p:nvPicPr>
            <p:blipFill>
              <a:blip r:embed="rId4"/>
              <a:stretch>
                <a:fillRect/>
              </a:stretch>
            </p:blipFill>
            <p:spPr>
              <a:xfrm>
                <a:off x="3349502" y="1587230"/>
                <a:ext cx="1528968" cy="40254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インク 2">
                <a:extLst>
                  <a:ext uri="{FF2B5EF4-FFF2-40B4-BE49-F238E27FC236}">
                    <a16:creationId xmlns:a16="http://schemas.microsoft.com/office/drawing/2014/main" id="{BC8777D8-02C5-4BAC-87DB-160B67FC96C4}"/>
                  </a:ext>
                </a:extLst>
              </p14:cNvPr>
              <p14:cNvContentPartPr/>
              <p14:nvPr/>
            </p14:nvContentPartPr>
            <p14:xfrm flipV="1">
              <a:off x="2693110" y="3116756"/>
              <a:ext cx="2156040" cy="45719"/>
            </p14:xfrm>
          </p:contentPart>
        </mc:Choice>
        <mc:Fallback xmlns="">
          <p:pic>
            <p:nvPicPr>
              <p:cNvPr id="3" name="インク 2">
                <a:extLst>
                  <a:ext uri="{FF2B5EF4-FFF2-40B4-BE49-F238E27FC236}">
                    <a16:creationId xmlns:a16="http://schemas.microsoft.com/office/drawing/2014/main" id="{BC8777D8-02C5-4BAC-87DB-160B67FC96C4}"/>
                  </a:ext>
                </a:extLst>
              </p:cNvPr>
              <p:cNvPicPr/>
              <p:nvPr/>
            </p:nvPicPr>
            <p:blipFill>
              <a:blip r:embed="rId6"/>
              <a:stretch>
                <a:fillRect/>
              </a:stretch>
            </p:blipFill>
            <p:spPr>
              <a:xfrm flipV="1">
                <a:off x="2603125" y="2938166"/>
                <a:ext cx="2335650" cy="40254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インク 3">
                <a:extLst>
                  <a:ext uri="{FF2B5EF4-FFF2-40B4-BE49-F238E27FC236}">
                    <a16:creationId xmlns:a16="http://schemas.microsoft.com/office/drawing/2014/main" id="{467CF877-233F-4BEE-B1F1-7C331B89F34B}"/>
                  </a:ext>
                </a:extLst>
              </p14:cNvPr>
              <p14:cNvContentPartPr/>
              <p14:nvPr/>
            </p14:nvContentPartPr>
            <p14:xfrm>
              <a:off x="2847686" y="3804668"/>
              <a:ext cx="2007360" cy="111549"/>
            </p14:xfrm>
          </p:contentPart>
        </mc:Choice>
        <mc:Fallback xmlns="">
          <p:pic>
            <p:nvPicPr>
              <p:cNvPr id="4" name="インク 3">
                <a:extLst>
                  <a:ext uri="{FF2B5EF4-FFF2-40B4-BE49-F238E27FC236}">
                    <a16:creationId xmlns:a16="http://schemas.microsoft.com/office/drawing/2014/main" id="{467CF877-233F-4BEE-B1F1-7C331B89F34B}"/>
                  </a:ext>
                </a:extLst>
              </p:cNvPr>
              <p:cNvPicPr/>
              <p:nvPr/>
            </p:nvPicPr>
            <p:blipFill>
              <a:blip r:embed="rId8"/>
              <a:stretch>
                <a:fillRect/>
              </a:stretch>
            </p:blipFill>
            <p:spPr>
              <a:xfrm>
                <a:off x="2757686" y="3625329"/>
                <a:ext cx="2187000" cy="469869"/>
              </a:xfrm>
              <a:prstGeom prst="rect">
                <a:avLst/>
              </a:prstGeom>
            </p:spPr>
          </p:pic>
        </mc:Fallback>
      </mc:AlternateContent>
      <p:sp>
        <p:nvSpPr>
          <p:cNvPr id="5" name="テキスト ボックス 4">
            <a:extLst>
              <a:ext uri="{FF2B5EF4-FFF2-40B4-BE49-F238E27FC236}">
                <a16:creationId xmlns:a16="http://schemas.microsoft.com/office/drawing/2014/main" id="{B092B3F5-8091-4726-90DF-EE7141014F6D}"/>
              </a:ext>
            </a:extLst>
          </p:cNvPr>
          <p:cNvSpPr txBox="1"/>
          <p:nvPr/>
        </p:nvSpPr>
        <p:spPr>
          <a:xfrm>
            <a:off x="7898296" y="3657600"/>
            <a:ext cx="3154017" cy="1323439"/>
          </a:xfrm>
          <a:prstGeom prst="rect">
            <a:avLst/>
          </a:prstGeom>
          <a:noFill/>
        </p:spPr>
        <p:txBody>
          <a:bodyPr wrap="square" rtlCol="0">
            <a:spAutoFit/>
          </a:bodyPr>
          <a:lstStyle/>
          <a:p>
            <a:r>
              <a:rPr kumimoji="1" lang="en-US" altLang="ja-JP" sz="8000" b="1" dirty="0">
                <a:solidFill>
                  <a:srgbClr val="0000FF"/>
                </a:solidFill>
              </a:rPr>
              <a:t>86.5</a:t>
            </a:r>
            <a:r>
              <a:rPr kumimoji="1" lang="ja-JP" altLang="en-US" sz="8000" b="1" dirty="0">
                <a:solidFill>
                  <a:srgbClr val="0000FF"/>
                </a:solidFill>
              </a:rPr>
              <a:t>％</a:t>
            </a:r>
          </a:p>
        </p:txBody>
      </p:sp>
    </p:spTree>
    <p:extLst>
      <p:ext uri="{BB962C8B-B14F-4D97-AF65-F5344CB8AC3E}">
        <p14:creationId xmlns:p14="http://schemas.microsoft.com/office/powerpoint/2010/main" val="627038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CD50211-2EEC-4813-A188-09CF6D48FC29}"/>
              </a:ext>
            </a:extLst>
          </p:cNvPr>
          <p:cNvSpPr txBox="1"/>
          <p:nvPr/>
        </p:nvSpPr>
        <p:spPr>
          <a:xfrm>
            <a:off x="0" y="0"/>
            <a:ext cx="12192000" cy="6858000"/>
          </a:xfrm>
          <a:prstGeom prst="rect">
            <a:avLst/>
          </a:prstGeom>
          <a:solidFill>
            <a:schemeClr val="bg1">
              <a:lumMod val="85000"/>
            </a:schemeClr>
          </a:solidFill>
        </p:spPr>
        <p:txBody>
          <a:bodyPr wrap="square" rtlCol="0">
            <a:spAutoFit/>
          </a:bodyPr>
          <a:lstStyle/>
          <a:p>
            <a:endParaRPr kumimoji="1" lang="ja-JP" altLang="en-US" dirty="0"/>
          </a:p>
        </p:txBody>
      </p:sp>
      <p:pic>
        <p:nvPicPr>
          <p:cNvPr id="4100" name="Picture 4">
            <a:extLst>
              <a:ext uri="{FF2B5EF4-FFF2-40B4-BE49-F238E27FC236}">
                <a16:creationId xmlns:a16="http://schemas.microsoft.com/office/drawing/2014/main" id="{3B5A6D2D-DF4A-4538-BF52-D442CE93F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735" b="7575"/>
          <a:stretch/>
        </p:blipFill>
        <p:spPr bwMode="auto">
          <a:xfrm>
            <a:off x="6315403" y="2143646"/>
            <a:ext cx="5424146" cy="377765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7074E4D-FF84-4C82-AF5E-020DF47A1EA2}"/>
              </a:ext>
            </a:extLst>
          </p:cNvPr>
          <p:cNvSpPr txBox="1"/>
          <p:nvPr/>
        </p:nvSpPr>
        <p:spPr>
          <a:xfrm>
            <a:off x="9755627" y="3064662"/>
            <a:ext cx="1352341" cy="92967"/>
          </a:xfrm>
          <a:prstGeom prst="rect">
            <a:avLst/>
          </a:prstGeom>
          <a:solidFill>
            <a:schemeClr val="bg1"/>
          </a:solidFill>
        </p:spPr>
        <p:txBody>
          <a:bodyPr wrap="square" rtlCol="0">
            <a:spAutoFit/>
          </a:bodyPr>
          <a:lstStyle/>
          <a:p>
            <a:endParaRPr kumimoji="1" lang="ja-JP" altLang="en-US" sz="200" dirty="0"/>
          </a:p>
        </p:txBody>
      </p:sp>
      <p:sp>
        <p:nvSpPr>
          <p:cNvPr id="8" name="テキスト ボックス 7">
            <a:extLst>
              <a:ext uri="{FF2B5EF4-FFF2-40B4-BE49-F238E27FC236}">
                <a16:creationId xmlns:a16="http://schemas.microsoft.com/office/drawing/2014/main" id="{77195F02-83F5-4B99-8562-7CAF51B8E85F}"/>
              </a:ext>
            </a:extLst>
          </p:cNvPr>
          <p:cNvSpPr txBox="1"/>
          <p:nvPr/>
        </p:nvSpPr>
        <p:spPr>
          <a:xfrm>
            <a:off x="6335733" y="2143811"/>
            <a:ext cx="1987268" cy="786996"/>
          </a:xfrm>
          <a:prstGeom prst="rect">
            <a:avLst/>
          </a:prstGeom>
          <a:solidFill>
            <a:schemeClr val="bg1"/>
          </a:solidFill>
        </p:spPr>
        <p:txBody>
          <a:bodyPr wrap="square" rtlCol="0">
            <a:spAutoFit/>
          </a:bodyPr>
          <a:lstStyle/>
          <a:p>
            <a:endParaRPr kumimoji="1" lang="ja-JP" altLang="en-US" sz="200" dirty="0"/>
          </a:p>
        </p:txBody>
      </p:sp>
      <p:sp>
        <p:nvSpPr>
          <p:cNvPr id="9" name="正方形/長方形 8">
            <a:extLst>
              <a:ext uri="{FF2B5EF4-FFF2-40B4-BE49-F238E27FC236}">
                <a16:creationId xmlns:a16="http://schemas.microsoft.com/office/drawing/2014/main" id="{FCE409CD-4A3E-4805-AC86-439D15DD4063}"/>
              </a:ext>
            </a:extLst>
          </p:cNvPr>
          <p:cNvSpPr/>
          <p:nvPr/>
        </p:nvSpPr>
        <p:spPr>
          <a:xfrm>
            <a:off x="6323243" y="534528"/>
            <a:ext cx="5291238" cy="707886"/>
          </a:xfrm>
          <a:prstGeom prst="rect">
            <a:avLst/>
          </a:prstGeom>
        </p:spPr>
        <p:txBody>
          <a:bodyPr wrap="square">
            <a:spAutoFit/>
          </a:bodyPr>
          <a:lstStyle/>
          <a:p>
            <a:pPr algn="ctr"/>
            <a:r>
              <a:rPr lang="ja-JP" altLang="en-US" sz="4000" b="1" dirty="0">
                <a:solidFill>
                  <a:schemeClr val="accent6"/>
                </a:solidFill>
                <a:effectLst>
                  <a:glow rad="127000">
                    <a:schemeClr val="bg1"/>
                  </a:glow>
                </a:effectLst>
                <a:latin typeface="メイリオ" panose="020B0604030504040204" pitchFamily="50" charset="-128"/>
                <a:ea typeface="メイリオ" panose="020B0604030504040204" pitchFamily="50" charset="-128"/>
              </a:rPr>
              <a:t>マズローの欲求段階説</a:t>
            </a:r>
            <a:endParaRPr lang="en-US" altLang="ja-JP" sz="4000" b="1" dirty="0">
              <a:solidFill>
                <a:schemeClr val="bg1">
                  <a:lumMod val="65000"/>
                </a:schemeClr>
              </a:solidFill>
              <a:effectLst>
                <a:glow rad="127000">
                  <a:schemeClr val="bg1"/>
                </a:glow>
              </a:effectLst>
              <a:latin typeface="メイリオ" panose="020B0604030504040204" pitchFamily="50" charset="-128"/>
              <a:ea typeface="メイリオ" panose="020B0604030504040204" pitchFamily="50" charset="-128"/>
            </a:endParaRPr>
          </a:p>
        </p:txBody>
      </p:sp>
      <p:pic>
        <p:nvPicPr>
          <p:cNvPr id="4102" name="Picture 6" descr="お金があれば幸せになれるというのは幻想！？意外な年収で幸福度が最強になります | Nano Town">
            <a:extLst>
              <a:ext uri="{FF2B5EF4-FFF2-40B4-BE49-F238E27FC236}">
                <a16:creationId xmlns:a16="http://schemas.microsoft.com/office/drawing/2014/main" id="{B2EE579F-7432-4631-9530-A26B8F8B60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097"/>
          <a:stretch/>
        </p:blipFill>
        <p:spPr bwMode="auto">
          <a:xfrm>
            <a:off x="827427" y="2143646"/>
            <a:ext cx="4862759" cy="377765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09029F5C-254A-46E3-8F2B-A1D391812076}"/>
              </a:ext>
            </a:extLst>
          </p:cNvPr>
          <p:cNvSpPr txBox="1"/>
          <p:nvPr/>
        </p:nvSpPr>
        <p:spPr>
          <a:xfrm>
            <a:off x="9655740" y="3796748"/>
            <a:ext cx="1322258" cy="107722"/>
          </a:xfrm>
          <a:prstGeom prst="rect">
            <a:avLst/>
          </a:prstGeom>
          <a:solidFill>
            <a:schemeClr val="bg1"/>
          </a:solidFill>
        </p:spPr>
        <p:txBody>
          <a:bodyPr wrap="square" rtlCol="0">
            <a:spAutoFit/>
          </a:bodyPr>
          <a:lstStyle/>
          <a:p>
            <a:endParaRPr kumimoji="1" lang="ja-JP" altLang="en-US" sz="100" dirty="0"/>
          </a:p>
        </p:txBody>
      </p:sp>
      <p:sp>
        <p:nvSpPr>
          <p:cNvPr id="12" name="テキスト ボックス 11">
            <a:extLst>
              <a:ext uri="{FF2B5EF4-FFF2-40B4-BE49-F238E27FC236}">
                <a16:creationId xmlns:a16="http://schemas.microsoft.com/office/drawing/2014/main" id="{0EAF43A0-147F-48E2-886E-018CDA7E7BCE}"/>
              </a:ext>
            </a:extLst>
          </p:cNvPr>
          <p:cNvSpPr txBox="1"/>
          <p:nvPr/>
        </p:nvSpPr>
        <p:spPr>
          <a:xfrm>
            <a:off x="644028" y="558743"/>
            <a:ext cx="5291238" cy="984885"/>
          </a:xfrm>
          <a:prstGeom prst="rect">
            <a:avLst/>
          </a:prstGeom>
          <a:noFill/>
        </p:spPr>
        <p:txBody>
          <a:bodyPr wrap="square" rtlCol="0">
            <a:spAutoFit/>
          </a:bodyPr>
          <a:lstStyle/>
          <a:p>
            <a:pPr algn="ctr"/>
            <a:r>
              <a:rPr kumimoji="1" lang="ja-JP" altLang="en-US" sz="4000" b="1" dirty="0">
                <a:solidFill>
                  <a:schemeClr val="accent2"/>
                </a:solidFill>
                <a:effectLst>
                  <a:glow rad="127000">
                    <a:schemeClr val="bg1"/>
                  </a:glow>
                </a:effectLst>
              </a:rPr>
              <a:t>年収と幸福度の関係</a:t>
            </a:r>
            <a:endParaRPr kumimoji="1" lang="en-US" altLang="ja-JP" sz="4000" b="1" dirty="0">
              <a:solidFill>
                <a:schemeClr val="accent2"/>
              </a:solidFill>
              <a:effectLst>
                <a:glow rad="127000">
                  <a:schemeClr val="bg1"/>
                </a:glow>
              </a:effectLst>
            </a:endParaRPr>
          </a:p>
          <a:p>
            <a:pPr algn="r"/>
            <a:r>
              <a:rPr lang="ja-JP" altLang="en-US" b="1" dirty="0">
                <a:solidFill>
                  <a:schemeClr val="bg2">
                    <a:lumMod val="75000"/>
                  </a:schemeClr>
                </a:solidFill>
                <a:effectLst>
                  <a:glow rad="127000">
                    <a:schemeClr val="bg1"/>
                  </a:glow>
                </a:effectLst>
              </a:rPr>
              <a:t>ダニエル・カールマン</a:t>
            </a:r>
            <a:endParaRPr kumimoji="1" lang="ja-JP" altLang="en-US" b="1" dirty="0">
              <a:solidFill>
                <a:schemeClr val="bg2">
                  <a:lumMod val="75000"/>
                </a:schemeClr>
              </a:solidFill>
              <a:effectLst>
                <a:glow rad="127000">
                  <a:schemeClr val="bg1"/>
                </a:glow>
              </a:effectLst>
            </a:endParaRPr>
          </a:p>
        </p:txBody>
      </p:sp>
      <p:sp>
        <p:nvSpPr>
          <p:cNvPr id="21" name="타원 20">
            <a:extLst>
              <a:ext uri="{FF2B5EF4-FFF2-40B4-BE49-F238E27FC236}">
                <a16:creationId xmlns:a16="http://schemas.microsoft.com/office/drawing/2014/main" id="{9660E700-65A3-4896-9325-4A55D74A8305}"/>
              </a:ext>
            </a:extLst>
          </p:cNvPr>
          <p:cNvSpPr/>
          <p:nvPr/>
        </p:nvSpPr>
        <p:spPr>
          <a:xfrm>
            <a:off x="6520468" y="4894729"/>
            <a:ext cx="1129553" cy="964459"/>
          </a:xfrm>
          <a:prstGeom prst="ellipse">
            <a:avLst/>
          </a:prstGeom>
          <a:solidFill>
            <a:srgbClr val="849398">
              <a:alpha val="5000"/>
            </a:srgbClr>
          </a:solidFill>
          <a:ln w="36000">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849398"/>
              </a:solidFill>
            </a:endParaRPr>
          </a:p>
        </p:txBody>
      </p:sp>
      <p:cxnSp>
        <p:nvCxnSpPr>
          <p:cNvPr id="16" name="直線矢印コネクタ 15">
            <a:extLst>
              <a:ext uri="{FF2B5EF4-FFF2-40B4-BE49-F238E27FC236}">
                <a16:creationId xmlns:a16="http://schemas.microsoft.com/office/drawing/2014/main" id="{02EA49BA-62E7-4928-8F4B-B93C0306C2C7}"/>
              </a:ext>
            </a:extLst>
          </p:cNvPr>
          <p:cNvCxnSpPr>
            <a:cxnSpLocks/>
          </p:cNvCxnSpPr>
          <p:nvPr/>
        </p:nvCxnSpPr>
        <p:spPr>
          <a:xfrm>
            <a:off x="3328826" y="3411022"/>
            <a:ext cx="3369924" cy="1453979"/>
          </a:xfrm>
          <a:prstGeom prst="straightConnector1">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6CD1102-794D-49F7-B786-A1FBE50438E9}"/>
              </a:ext>
            </a:extLst>
          </p:cNvPr>
          <p:cNvSpPr txBox="1"/>
          <p:nvPr/>
        </p:nvSpPr>
        <p:spPr>
          <a:xfrm>
            <a:off x="2607972" y="5465019"/>
            <a:ext cx="1403927" cy="453678"/>
          </a:xfrm>
          <a:prstGeom prst="rect">
            <a:avLst/>
          </a:prstGeom>
          <a:solidFill>
            <a:schemeClr val="bg1"/>
          </a:solidFill>
        </p:spPr>
        <p:txBody>
          <a:bodyPr wrap="square" rtlCol="0">
            <a:spAutoFit/>
          </a:bodyPr>
          <a:lstStyle/>
          <a:p>
            <a:endParaRPr kumimoji="1" lang="ja-JP" altLang="en-US" dirty="0"/>
          </a:p>
        </p:txBody>
      </p:sp>
      <p:sp>
        <p:nvSpPr>
          <p:cNvPr id="13" name="テキスト ボックス 12">
            <a:extLst>
              <a:ext uri="{FF2B5EF4-FFF2-40B4-BE49-F238E27FC236}">
                <a16:creationId xmlns:a16="http://schemas.microsoft.com/office/drawing/2014/main" id="{282E739D-58CC-4E9C-B4D5-F92BBF47CBC5}"/>
              </a:ext>
            </a:extLst>
          </p:cNvPr>
          <p:cNvSpPr txBox="1"/>
          <p:nvPr/>
        </p:nvSpPr>
        <p:spPr>
          <a:xfrm>
            <a:off x="2574031" y="5475276"/>
            <a:ext cx="2265091" cy="584775"/>
          </a:xfrm>
          <a:prstGeom prst="rect">
            <a:avLst/>
          </a:prstGeom>
          <a:noFill/>
        </p:spPr>
        <p:txBody>
          <a:bodyPr wrap="square">
            <a:spAutoFit/>
          </a:bodyPr>
          <a:lstStyle/>
          <a:p>
            <a:r>
              <a:rPr kumimoji="1" lang="en-US" altLang="ja-JP" sz="3200" b="1" dirty="0">
                <a:solidFill>
                  <a:srgbClr val="0000FF"/>
                </a:solidFill>
              </a:rPr>
              <a:t>75,000</a:t>
            </a:r>
            <a:r>
              <a:rPr kumimoji="1" lang="ja-JP" altLang="en-US" sz="3200" b="1" dirty="0">
                <a:solidFill>
                  <a:srgbClr val="0000FF"/>
                </a:solidFill>
              </a:rPr>
              <a:t>㌦</a:t>
            </a:r>
            <a:endParaRPr kumimoji="1" lang="en-US" altLang="ja-JP" sz="3200" b="1" dirty="0">
              <a:solidFill>
                <a:srgbClr val="0000FF"/>
              </a:solidFill>
            </a:endParaRPr>
          </a:p>
        </p:txBody>
      </p:sp>
      <p:sp>
        <p:nvSpPr>
          <p:cNvPr id="19" name="テキスト ボックス 18">
            <a:extLst>
              <a:ext uri="{FF2B5EF4-FFF2-40B4-BE49-F238E27FC236}">
                <a16:creationId xmlns:a16="http://schemas.microsoft.com/office/drawing/2014/main" id="{C7278A27-17C1-4E40-BA41-E7C42E80F4C5}"/>
              </a:ext>
            </a:extLst>
          </p:cNvPr>
          <p:cNvSpPr txBox="1"/>
          <p:nvPr/>
        </p:nvSpPr>
        <p:spPr>
          <a:xfrm>
            <a:off x="3559318" y="2807849"/>
            <a:ext cx="1921163" cy="369332"/>
          </a:xfrm>
          <a:prstGeom prst="rect">
            <a:avLst/>
          </a:prstGeom>
          <a:noFill/>
        </p:spPr>
        <p:txBody>
          <a:bodyPr wrap="square" rtlCol="0">
            <a:spAutoFit/>
          </a:bodyPr>
          <a:lstStyle/>
          <a:p>
            <a:r>
              <a:rPr kumimoji="1" lang="ja-JP" altLang="en-US" b="1" dirty="0">
                <a:solidFill>
                  <a:srgbClr val="FF0000"/>
                </a:solidFill>
              </a:rPr>
              <a:t>精神的報酬</a:t>
            </a:r>
          </a:p>
        </p:txBody>
      </p:sp>
      <p:sp>
        <p:nvSpPr>
          <p:cNvPr id="24" name="テキスト ボックス 23">
            <a:extLst>
              <a:ext uri="{FF2B5EF4-FFF2-40B4-BE49-F238E27FC236}">
                <a16:creationId xmlns:a16="http://schemas.microsoft.com/office/drawing/2014/main" id="{1AF241B6-0A4D-4949-BA51-6D5A60D58B56}"/>
              </a:ext>
            </a:extLst>
          </p:cNvPr>
          <p:cNvSpPr txBox="1"/>
          <p:nvPr/>
        </p:nvSpPr>
        <p:spPr>
          <a:xfrm>
            <a:off x="1531935" y="3994720"/>
            <a:ext cx="1403928" cy="369332"/>
          </a:xfrm>
          <a:prstGeom prst="rect">
            <a:avLst/>
          </a:prstGeom>
          <a:noFill/>
        </p:spPr>
        <p:txBody>
          <a:bodyPr wrap="square" rtlCol="0">
            <a:spAutoFit/>
          </a:bodyPr>
          <a:lstStyle/>
          <a:p>
            <a:r>
              <a:rPr kumimoji="1" lang="ja-JP" altLang="en-US" b="1" dirty="0">
                <a:solidFill>
                  <a:srgbClr val="0000FF"/>
                </a:solidFill>
                <a:effectLst>
                  <a:glow rad="127000">
                    <a:schemeClr val="bg1"/>
                  </a:glow>
                </a:effectLst>
              </a:rPr>
              <a:t>物質的報酬</a:t>
            </a:r>
          </a:p>
        </p:txBody>
      </p:sp>
      <p:sp>
        <p:nvSpPr>
          <p:cNvPr id="7" name="テキスト ボックス 6">
            <a:extLst>
              <a:ext uri="{FF2B5EF4-FFF2-40B4-BE49-F238E27FC236}">
                <a16:creationId xmlns:a16="http://schemas.microsoft.com/office/drawing/2014/main" id="{CCA56D4A-DB8F-4C0E-B244-BC46AD2AFE02}"/>
              </a:ext>
            </a:extLst>
          </p:cNvPr>
          <p:cNvSpPr txBox="1"/>
          <p:nvPr/>
        </p:nvSpPr>
        <p:spPr>
          <a:xfrm>
            <a:off x="10977998" y="2232673"/>
            <a:ext cx="761551" cy="3626515"/>
          </a:xfrm>
          <a:prstGeom prst="rect">
            <a:avLst/>
          </a:prstGeom>
          <a:solidFill>
            <a:schemeClr val="bg1"/>
          </a:solidFill>
        </p:spPr>
        <p:txBody>
          <a:bodyPr wrap="square" rtlCol="0">
            <a:spAutoFit/>
          </a:bodyPr>
          <a:lstStyle/>
          <a:p>
            <a:endParaRPr kumimoji="1" lang="ja-JP" altLang="en-US" dirty="0"/>
          </a:p>
        </p:txBody>
      </p:sp>
      <p:sp>
        <p:nvSpPr>
          <p:cNvPr id="20" name="四角形: 角を丸くする 19">
            <a:extLst>
              <a:ext uri="{FF2B5EF4-FFF2-40B4-BE49-F238E27FC236}">
                <a16:creationId xmlns:a16="http://schemas.microsoft.com/office/drawing/2014/main" id="{29AD83A7-0B48-4310-886F-5C6A3B264F89}"/>
              </a:ext>
            </a:extLst>
          </p:cNvPr>
          <p:cNvSpPr/>
          <p:nvPr/>
        </p:nvSpPr>
        <p:spPr>
          <a:xfrm>
            <a:off x="10954330" y="2353084"/>
            <a:ext cx="623970" cy="144366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志事</a:t>
            </a:r>
          </a:p>
        </p:txBody>
      </p:sp>
      <p:sp>
        <p:nvSpPr>
          <p:cNvPr id="17" name="四角形: 角を丸くする 16">
            <a:extLst>
              <a:ext uri="{FF2B5EF4-FFF2-40B4-BE49-F238E27FC236}">
                <a16:creationId xmlns:a16="http://schemas.microsoft.com/office/drawing/2014/main" id="{A650BDF6-2F04-4B5E-A9FB-7E1FE9B94289}"/>
              </a:ext>
            </a:extLst>
          </p:cNvPr>
          <p:cNvSpPr/>
          <p:nvPr/>
        </p:nvSpPr>
        <p:spPr>
          <a:xfrm>
            <a:off x="10974879" y="3876647"/>
            <a:ext cx="623970" cy="964459"/>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仕事</a:t>
            </a:r>
          </a:p>
        </p:txBody>
      </p:sp>
      <p:sp>
        <p:nvSpPr>
          <p:cNvPr id="3" name="四角形: 角を丸くする 2">
            <a:extLst>
              <a:ext uri="{FF2B5EF4-FFF2-40B4-BE49-F238E27FC236}">
                <a16:creationId xmlns:a16="http://schemas.microsoft.com/office/drawing/2014/main" id="{3DF168F2-64CF-4A23-B42E-07D644006C09}"/>
              </a:ext>
            </a:extLst>
          </p:cNvPr>
          <p:cNvSpPr/>
          <p:nvPr/>
        </p:nvSpPr>
        <p:spPr>
          <a:xfrm>
            <a:off x="10980236" y="4894729"/>
            <a:ext cx="623970" cy="964459"/>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労働</a:t>
            </a:r>
          </a:p>
        </p:txBody>
      </p:sp>
      <p:sp>
        <p:nvSpPr>
          <p:cNvPr id="2" name="思考の吹き出し: 雲形 1">
            <a:extLst>
              <a:ext uri="{FF2B5EF4-FFF2-40B4-BE49-F238E27FC236}">
                <a16:creationId xmlns:a16="http://schemas.microsoft.com/office/drawing/2014/main" id="{E6B46F30-CBE6-4392-9E47-F2A84562A845}"/>
              </a:ext>
            </a:extLst>
          </p:cNvPr>
          <p:cNvSpPr/>
          <p:nvPr/>
        </p:nvSpPr>
        <p:spPr>
          <a:xfrm>
            <a:off x="9996760" y="1451852"/>
            <a:ext cx="1711968" cy="609602"/>
          </a:xfrm>
          <a:prstGeom prst="cloudCallout">
            <a:avLst>
              <a:gd name="adj1" fmla="val 13101"/>
              <a:gd name="adj2" fmla="val 13703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t>活動自体が</a:t>
            </a:r>
            <a:endParaRPr kumimoji="1" lang="en-US" altLang="ja-JP" sz="1050" b="1" dirty="0"/>
          </a:p>
          <a:p>
            <a:pPr algn="ctr"/>
            <a:r>
              <a:rPr kumimoji="1" lang="ja-JP" altLang="en-US" sz="1050" b="1" dirty="0"/>
              <a:t>楽しいこと</a:t>
            </a:r>
          </a:p>
        </p:txBody>
      </p:sp>
    </p:spTree>
    <p:extLst>
      <p:ext uri="{BB962C8B-B14F-4D97-AF65-F5344CB8AC3E}">
        <p14:creationId xmlns:p14="http://schemas.microsoft.com/office/powerpoint/2010/main" val="142076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A564ED1-FE1A-4EE2-BE46-4DD4C6DBA3EE}"/>
              </a:ext>
            </a:extLst>
          </p:cNvPr>
          <p:cNvSpPr txBox="1"/>
          <p:nvPr/>
        </p:nvSpPr>
        <p:spPr>
          <a:xfrm>
            <a:off x="0" y="0"/>
            <a:ext cx="12192000" cy="6858000"/>
          </a:xfrm>
          <a:prstGeom prst="rect">
            <a:avLst/>
          </a:prstGeom>
          <a:solidFill>
            <a:schemeClr val="accent3"/>
          </a:solidFill>
        </p:spPr>
        <p:txBody>
          <a:bodyPr wrap="square" rtlCol="0">
            <a:spAutoFit/>
          </a:bodyPr>
          <a:lstStyle/>
          <a:p>
            <a:endParaRPr kumimoji="1" lang="ja-JP" altLang="en-US" dirty="0"/>
          </a:p>
        </p:txBody>
      </p:sp>
      <p:pic>
        <p:nvPicPr>
          <p:cNvPr id="1026" name="Picture 2" descr="右手にロマン、左手にソロバン Voice vol.84 | TRI PLANNING">
            <a:extLst>
              <a:ext uri="{FF2B5EF4-FFF2-40B4-BE49-F238E27FC236}">
                <a16:creationId xmlns:a16="http://schemas.microsoft.com/office/drawing/2014/main" id="{312D5260-35D4-4C5E-AE62-FB1B193737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32"/>
          <a:stretch/>
        </p:blipFill>
        <p:spPr bwMode="auto">
          <a:xfrm>
            <a:off x="695324" y="1551725"/>
            <a:ext cx="3819525" cy="426257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EFE4C389-CD3D-44E1-ABCA-2AD453905ECC}"/>
              </a:ext>
            </a:extLst>
          </p:cNvPr>
          <p:cNvSpPr txBox="1"/>
          <p:nvPr/>
        </p:nvSpPr>
        <p:spPr>
          <a:xfrm>
            <a:off x="5300253" y="1790186"/>
            <a:ext cx="5695950" cy="3785652"/>
          </a:xfrm>
          <a:prstGeom prst="rect">
            <a:avLst/>
          </a:prstGeom>
          <a:noFill/>
        </p:spPr>
        <p:txBody>
          <a:bodyPr wrap="square" rtlCol="0">
            <a:spAutoFit/>
          </a:bodyPr>
          <a:lstStyle/>
          <a:p>
            <a:r>
              <a:rPr kumimoji="1" lang="ja-JP" altLang="en-US" sz="6000" b="1" dirty="0">
                <a:solidFill>
                  <a:srgbClr val="C00000"/>
                </a:solidFill>
                <a:effectLst>
                  <a:glow rad="127000">
                    <a:schemeClr val="bg1"/>
                  </a:glow>
                </a:effectLst>
              </a:rPr>
              <a:t>右手にソロバン</a:t>
            </a:r>
            <a:endParaRPr lang="en-US" altLang="ja-JP" sz="6000" b="1" dirty="0">
              <a:solidFill>
                <a:srgbClr val="C00000"/>
              </a:solidFill>
              <a:effectLst>
                <a:glow rad="127000">
                  <a:schemeClr val="bg1"/>
                </a:glow>
              </a:effectLst>
            </a:endParaRPr>
          </a:p>
          <a:p>
            <a:r>
              <a:rPr kumimoji="1" lang="ja-JP" altLang="en-US" sz="6000" b="1" dirty="0">
                <a:solidFill>
                  <a:srgbClr val="0613BA"/>
                </a:solidFill>
                <a:effectLst>
                  <a:glow rad="127000">
                    <a:schemeClr val="bg1"/>
                  </a:glow>
                </a:effectLst>
              </a:rPr>
              <a:t>左手にロマン</a:t>
            </a:r>
            <a:endParaRPr kumimoji="1" lang="en-US" altLang="ja-JP" sz="6000" b="1" dirty="0">
              <a:solidFill>
                <a:srgbClr val="0613BA"/>
              </a:solidFill>
              <a:effectLst>
                <a:glow rad="127000">
                  <a:schemeClr val="bg1"/>
                </a:glow>
              </a:effectLst>
            </a:endParaRPr>
          </a:p>
          <a:p>
            <a:r>
              <a:rPr lang="ja-JP" altLang="en-US" sz="6000" b="1" dirty="0">
                <a:solidFill>
                  <a:schemeClr val="bg2">
                    <a:lumMod val="75000"/>
                  </a:schemeClr>
                </a:solidFill>
                <a:effectLst>
                  <a:glow rad="127000">
                    <a:schemeClr val="bg1"/>
                  </a:glow>
                </a:effectLst>
              </a:rPr>
              <a:t>心にジョウダン</a:t>
            </a:r>
            <a:endParaRPr lang="en-US" altLang="ja-JP" sz="6000" b="1" dirty="0">
              <a:solidFill>
                <a:schemeClr val="bg2">
                  <a:lumMod val="75000"/>
                </a:schemeClr>
              </a:solidFill>
              <a:effectLst>
                <a:glow rad="127000">
                  <a:schemeClr val="bg1"/>
                </a:glow>
              </a:effectLst>
            </a:endParaRPr>
          </a:p>
          <a:p>
            <a:r>
              <a:rPr kumimoji="1" lang="ja-JP" altLang="en-US" sz="6000" b="1" dirty="0">
                <a:solidFill>
                  <a:schemeClr val="bg2">
                    <a:lumMod val="75000"/>
                  </a:schemeClr>
                </a:solidFill>
                <a:effectLst>
                  <a:glow rad="127000">
                    <a:schemeClr val="bg1"/>
                  </a:glow>
                </a:effectLst>
              </a:rPr>
              <a:t>背中にガマン</a:t>
            </a:r>
            <a:endParaRPr kumimoji="1" lang="en-US" altLang="ja-JP" sz="6000" b="1" dirty="0">
              <a:solidFill>
                <a:schemeClr val="bg2">
                  <a:lumMod val="75000"/>
                </a:schemeClr>
              </a:solidFill>
              <a:effectLst>
                <a:glow rad="127000">
                  <a:schemeClr val="bg1"/>
                </a:glow>
              </a:effectLst>
            </a:endParaRPr>
          </a:p>
        </p:txBody>
      </p:sp>
    </p:spTree>
    <p:extLst>
      <p:ext uri="{BB962C8B-B14F-4D97-AF65-F5344CB8AC3E}">
        <p14:creationId xmlns:p14="http://schemas.microsoft.com/office/powerpoint/2010/main" val="374558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みんなが想像しただけでワクワクするビジョンの描き方 | 繁盛のタネ チームプロダクション">
            <a:extLst>
              <a:ext uri="{FF2B5EF4-FFF2-40B4-BE49-F238E27FC236}">
                <a16:creationId xmlns:a16="http://schemas.microsoft.com/office/drawing/2014/main" id="{10B07E35-07FD-4026-B243-9C2994126A4A}"/>
              </a:ext>
            </a:extLst>
          </p:cNvPr>
          <p:cNvPicPr>
            <a:picLocks noChangeAspect="1" noChangeArrowheads="1"/>
          </p:cNvPicPr>
          <p:nvPr/>
        </p:nvPicPr>
        <p:blipFill rotWithShape="1">
          <a:blip r:embed="rId3">
            <a:alphaModFix amt="59000"/>
            <a:extLst>
              <a:ext uri="{28A0092B-C50C-407E-A947-70E740481C1C}">
                <a14:useLocalDpi xmlns:a14="http://schemas.microsoft.com/office/drawing/2010/main" val="0"/>
              </a:ext>
            </a:extLst>
          </a:blip>
          <a:srcRect t="4159" b="10774"/>
          <a:stretch/>
        </p:blipFill>
        <p:spPr bwMode="auto">
          <a:xfrm>
            <a:off x="0" y="0"/>
            <a:ext cx="12204912" cy="685800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93875EF-7141-42D4-AD3E-CEF7F866ECD9}"/>
              </a:ext>
            </a:extLst>
          </p:cNvPr>
          <p:cNvSpPr txBox="1"/>
          <p:nvPr/>
        </p:nvSpPr>
        <p:spPr>
          <a:xfrm>
            <a:off x="745007" y="623296"/>
            <a:ext cx="10711543" cy="6032421"/>
          </a:xfrm>
          <a:prstGeom prst="rect">
            <a:avLst/>
          </a:prstGeom>
          <a:noFill/>
          <a:effectLst>
            <a:glow rad="127000">
              <a:schemeClr val="accent1"/>
            </a:glow>
          </a:effectLst>
        </p:spPr>
        <p:txBody>
          <a:bodyPr wrap="square" rtlCol="0">
            <a:spAutoFit/>
          </a:bodyPr>
          <a:lstStyle/>
          <a:p>
            <a:pPr algn="ctr"/>
            <a:r>
              <a:rPr kumimoji="1" lang="en-US" altLang="ja-JP" sz="8800" b="1" dirty="0">
                <a:effectLst>
                  <a:glow rad="127000">
                    <a:schemeClr val="bg1"/>
                  </a:glow>
                </a:effectLst>
              </a:rPr>
              <a:t>VISION</a:t>
            </a:r>
            <a:r>
              <a:rPr kumimoji="1" lang="ja-JP" altLang="en-US" sz="3200" dirty="0">
                <a:effectLst>
                  <a:glow rad="127000">
                    <a:schemeClr val="bg1"/>
                  </a:glow>
                </a:effectLst>
              </a:rPr>
              <a:t>（目標）</a:t>
            </a:r>
            <a:r>
              <a:rPr kumimoji="1" lang="ja-JP" altLang="en-US" sz="7200" b="1" dirty="0">
                <a:effectLst>
                  <a:glow rad="127000">
                    <a:schemeClr val="bg1"/>
                  </a:glow>
                </a:effectLst>
              </a:rPr>
              <a:t>の設定</a:t>
            </a:r>
            <a:endParaRPr kumimoji="1" lang="en-US" altLang="ja-JP" sz="7200" b="1" dirty="0">
              <a:effectLst>
                <a:glow rad="127000">
                  <a:schemeClr val="bg1"/>
                </a:glow>
              </a:effectLst>
            </a:endParaRPr>
          </a:p>
          <a:p>
            <a:pPr algn="r"/>
            <a:r>
              <a:rPr lang="ja-JP" altLang="en-US" sz="3200" b="1" dirty="0">
                <a:solidFill>
                  <a:schemeClr val="bg2">
                    <a:lumMod val="90000"/>
                  </a:schemeClr>
                </a:solidFill>
                <a:effectLst>
                  <a:glow rad="127000">
                    <a:schemeClr val="bg1"/>
                  </a:glow>
                </a:effectLst>
              </a:rPr>
              <a:t>森岡毅</a:t>
            </a:r>
            <a:endParaRPr kumimoji="1" lang="en-US" altLang="ja-JP" b="1" dirty="0">
              <a:solidFill>
                <a:schemeClr val="bg2">
                  <a:lumMod val="90000"/>
                </a:schemeClr>
              </a:solidFill>
              <a:effectLst>
                <a:glow rad="127000">
                  <a:schemeClr val="bg1"/>
                </a:glow>
              </a:effectLst>
            </a:endParaRPr>
          </a:p>
          <a:p>
            <a:endParaRPr lang="en-US" altLang="ja-JP" sz="4000" b="1" dirty="0">
              <a:effectLst>
                <a:glow rad="127000">
                  <a:schemeClr val="bg1"/>
                </a:glow>
              </a:effectLst>
            </a:endParaRPr>
          </a:p>
          <a:p>
            <a:r>
              <a:rPr kumimoji="1" lang="ja-JP" altLang="en-US" sz="4000" b="1" dirty="0">
                <a:effectLst>
                  <a:glow rad="127000">
                    <a:schemeClr val="bg1"/>
                  </a:glow>
                </a:effectLst>
              </a:rPr>
              <a:t>　　</a:t>
            </a:r>
            <a:r>
              <a:rPr kumimoji="1" lang="ja-JP" altLang="en-US" sz="4800" b="1" dirty="0">
                <a:solidFill>
                  <a:srgbClr val="C00000"/>
                </a:solidFill>
                <a:effectLst>
                  <a:glow rad="127000">
                    <a:schemeClr val="bg1"/>
                  </a:glow>
                </a:effectLst>
              </a:rPr>
              <a:t>①実現の可能性</a:t>
            </a:r>
            <a:endParaRPr kumimoji="1" lang="en-US" altLang="ja-JP" sz="4000" b="1" dirty="0">
              <a:solidFill>
                <a:srgbClr val="C00000"/>
              </a:solidFill>
              <a:effectLst>
                <a:glow rad="127000">
                  <a:schemeClr val="bg1"/>
                </a:glow>
              </a:effectLst>
            </a:endParaRPr>
          </a:p>
          <a:p>
            <a:r>
              <a:rPr lang="ja-JP" altLang="en-US" sz="4000" b="1" dirty="0">
                <a:solidFill>
                  <a:srgbClr val="C00000"/>
                </a:solidFill>
                <a:effectLst>
                  <a:glow rad="127000">
                    <a:schemeClr val="bg1"/>
                  </a:glow>
                </a:effectLst>
              </a:rPr>
              <a:t>　　　</a:t>
            </a:r>
            <a:r>
              <a:rPr lang="ja-JP" altLang="en-US" sz="3200" dirty="0">
                <a:solidFill>
                  <a:srgbClr val="C00000"/>
                </a:solidFill>
                <a:effectLst>
                  <a:glow rad="127000">
                    <a:schemeClr val="bg1"/>
                  </a:glow>
                </a:effectLst>
              </a:rPr>
              <a:t>高すぎず低すぎず　ギリギリ届く高さを狙う</a:t>
            </a:r>
            <a:endParaRPr lang="en-US" altLang="ja-JP" sz="4000" b="1" dirty="0">
              <a:solidFill>
                <a:srgbClr val="C00000"/>
              </a:solidFill>
              <a:effectLst>
                <a:glow rad="127000">
                  <a:schemeClr val="bg1"/>
                </a:glow>
              </a:effectLst>
            </a:endParaRPr>
          </a:p>
          <a:p>
            <a:pPr>
              <a:lnSpc>
                <a:spcPct val="150000"/>
              </a:lnSpc>
            </a:pPr>
            <a:r>
              <a:rPr lang="ja-JP" altLang="en-US" sz="4000" b="1" dirty="0">
                <a:effectLst>
                  <a:glow rad="127000">
                    <a:schemeClr val="bg1"/>
                  </a:glow>
                </a:effectLst>
              </a:rPr>
              <a:t>　　</a:t>
            </a:r>
            <a:r>
              <a:rPr lang="ja-JP" altLang="en-US" sz="4800" b="1" dirty="0">
                <a:solidFill>
                  <a:srgbClr val="0000FF"/>
                </a:solidFill>
                <a:effectLst>
                  <a:glow rad="127000">
                    <a:schemeClr val="bg1"/>
                  </a:glow>
                </a:effectLst>
              </a:rPr>
              <a:t>②シンプルさ</a:t>
            </a:r>
            <a:endParaRPr lang="en-US" altLang="ja-JP" sz="4800" b="1" dirty="0">
              <a:solidFill>
                <a:srgbClr val="0000FF"/>
              </a:solidFill>
              <a:effectLst>
                <a:glow rad="127000">
                  <a:schemeClr val="bg1"/>
                </a:glow>
              </a:effectLst>
            </a:endParaRPr>
          </a:p>
          <a:p>
            <a:pPr>
              <a:lnSpc>
                <a:spcPct val="150000"/>
              </a:lnSpc>
            </a:pPr>
            <a:r>
              <a:rPr lang="ja-JP" altLang="en-US" sz="4000" b="1" dirty="0">
                <a:effectLst>
                  <a:glow rad="127000">
                    <a:schemeClr val="bg1"/>
                  </a:glow>
                </a:effectLst>
              </a:rPr>
              <a:t>　　</a:t>
            </a:r>
            <a:r>
              <a:rPr lang="ja-JP" altLang="en-US" sz="4800" b="1" dirty="0">
                <a:solidFill>
                  <a:schemeClr val="accent6">
                    <a:lumMod val="75000"/>
                  </a:schemeClr>
                </a:solidFill>
                <a:effectLst>
                  <a:glow rad="127000">
                    <a:schemeClr val="bg1"/>
                  </a:glow>
                </a:effectLst>
              </a:rPr>
              <a:t>③魅力的かどうか</a:t>
            </a:r>
            <a:r>
              <a:rPr lang="ja-JP" altLang="en-US" sz="4000" dirty="0">
                <a:solidFill>
                  <a:schemeClr val="accent6">
                    <a:lumMod val="75000"/>
                  </a:schemeClr>
                </a:solidFill>
                <a:effectLst>
                  <a:glow rad="127000">
                    <a:schemeClr val="bg1"/>
                  </a:glow>
                </a:effectLst>
              </a:rPr>
              <a:t>（ﾓﾁﾍﾞｰｼｮﾝ）</a:t>
            </a:r>
            <a:endParaRPr kumimoji="1" lang="ja-JP" altLang="en-US" sz="4000" dirty="0">
              <a:solidFill>
                <a:schemeClr val="accent6">
                  <a:lumMod val="75000"/>
                </a:schemeClr>
              </a:solidFill>
              <a:effectLst>
                <a:glow rad="127000">
                  <a:schemeClr val="bg1"/>
                </a:glow>
              </a:effectLst>
            </a:endParaRPr>
          </a:p>
        </p:txBody>
      </p:sp>
    </p:spTree>
    <p:extLst>
      <p:ext uri="{BB962C8B-B14F-4D97-AF65-F5344CB8AC3E}">
        <p14:creationId xmlns:p14="http://schemas.microsoft.com/office/powerpoint/2010/main" val="6090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barn(inVertical)">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barn(inVertical)">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 マツモトキヨシホールディングス">
            <a:extLst>
              <a:ext uri="{FF2B5EF4-FFF2-40B4-BE49-F238E27FC236}">
                <a16:creationId xmlns:a16="http://schemas.microsoft.com/office/drawing/2014/main" id="{BD9C891F-B1D1-4D0D-8DD1-5E2D59CC669C}"/>
              </a:ext>
            </a:extLst>
          </p:cNvPr>
          <p:cNvPicPr>
            <a:picLocks noChangeAspect="1" noChangeArrowheads="1"/>
          </p:cNvPicPr>
          <p:nvPr/>
        </p:nvPicPr>
        <p:blipFill rotWithShape="1">
          <a:blip r:embed="rId3">
            <a:alphaModFix amt="28000"/>
            <a:extLst>
              <a:ext uri="{28A0092B-C50C-407E-A947-70E740481C1C}">
                <a14:useLocalDpi xmlns:a14="http://schemas.microsoft.com/office/drawing/2010/main" val="0"/>
              </a:ext>
            </a:extLst>
          </a:blip>
          <a:srcRect t="3317" b="1371"/>
          <a:stretch/>
        </p:blipFill>
        <p:spPr bwMode="auto">
          <a:xfrm>
            <a:off x="0" y="0"/>
            <a:ext cx="12192000" cy="6858000"/>
          </a:xfrm>
          <a:prstGeom prst="rect">
            <a:avLst/>
          </a:prstGeom>
          <a:noFill/>
          <a:effectLst>
            <a:glow rad="127000">
              <a:schemeClr val="tx1"/>
            </a:glow>
          </a:effectLst>
        </p:spPr>
      </p:pic>
      <p:sp>
        <p:nvSpPr>
          <p:cNvPr id="2" name="Rectangle 1">
            <a:extLst>
              <a:ext uri="{FF2B5EF4-FFF2-40B4-BE49-F238E27FC236}">
                <a16:creationId xmlns:a16="http://schemas.microsoft.com/office/drawing/2014/main" id="{2D54AC43-90A0-4CC9-912C-B430E5B95B67}"/>
              </a:ext>
            </a:extLst>
          </p:cNvPr>
          <p:cNvSpPr>
            <a:spLocks noChangeArrowheads="1"/>
          </p:cNvSpPr>
          <p:nvPr/>
        </p:nvSpPr>
        <p:spPr bwMode="auto">
          <a:xfrm>
            <a:off x="604156" y="810604"/>
            <a:ext cx="10798627" cy="5029996"/>
          </a:xfrm>
          <a:prstGeom prst="rect">
            <a:avLst/>
          </a:prstGeom>
          <a:noFill/>
          <a:ln>
            <a:noFill/>
          </a:ln>
          <a:effectLst/>
        </p:spPr>
        <p:txBody>
          <a:bodyPr vert="horz" wrap="square" lIns="-107916" tIns="476100" rIns="-107916" bIns="23805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4800" b="1" i="0" u="none" strike="noStrike" cap="none" normalizeH="0" baseline="0" dirty="0">
                <a:ln>
                  <a:noFill/>
                </a:ln>
                <a:solidFill>
                  <a:srgbClr val="FFC000"/>
                </a:solidFill>
                <a:effectLst>
                  <a:glow rad="76200">
                    <a:schemeClr val="bg1"/>
                  </a:glow>
                </a:effectLst>
                <a:latin typeface="Century Gothic" panose="020B0502020202020204" pitchFamily="34" charset="0"/>
              </a:rPr>
              <a:t>マツモトキヨシホールディングス</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FFC000"/>
              </a:solidFill>
              <a:effectLst>
                <a:glow rad="76200">
                  <a:schemeClr val="bg1"/>
                </a:glow>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600" b="1" i="0" u="none" strike="noStrike" cap="none" normalizeH="0" baseline="0" dirty="0">
              <a:ln>
                <a:noFill/>
              </a:ln>
              <a:solidFill>
                <a:srgbClr val="FFC000"/>
              </a:solidFill>
              <a:effectLst>
                <a:glow rad="76200">
                  <a:schemeClr val="bg1"/>
                </a:glow>
              </a:effectLst>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3200" b="1" i="0" u="none" strike="noStrike" cap="none" normalizeH="0" baseline="0" dirty="0">
                <a:ln>
                  <a:noFill/>
                </a:ln>
                <a:solidFill>
                  <a:srgbClr val="FFC000"/>
                </a:solidFill>
                <a:effectLst>
                  <a:glow rad="76200">
                    <a:schemeClr val="bg1"/>
                  </a:glow>
                </a:effectLst>
                <a:latin typeface="Century Gothic" panose="020B0502020202020204" pitchFamily="34" charset="0"/>
              </a:rPr>
              <a:t>　　</a:t>
            </a:r>
            <a:r>
              <a:rPr kumimoji="0" lang="en-US" altLang="ja-JP" sz="3200" b="1" dirty="0">
                <a:solidFill>
                  <a:srgbClr val="FFC000"/>
                </a:solidFill>
                <a:effectLst>
                  <a:glow rad="76200">
                    <a:schemeClr val="bg1"/>
                  </a:glow>
                </a:effectLst>
                <a:latin typeface="Century Gothic" panose="020B0502020202020204" pitchFamily="34" charset="0"/>
              </a:rPr>
              <a:t>Mission</a:t>
            </a:r>
            <a:endParaRPr kumimoji="0" lang="ja-JP" altLang="ja-JP" sz="3200" b="1" i="0" u="none" strike="noStrike" cap="none" normalizeH="0" baseline="0" dirty="0">
              <a:ln>
                <a:noFill/>
              </a:ln>
              <a:solidFill>
                <a:srgbClr val="FFC000"/>
              </a:solidFill>
              <a:effectLst>
                <a:glow rad="76200">
                  <a:schemeClr val="bg1"/>
                </a:glow>
              </a:effectLst>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FFC000"/>
                </a:solidFill>
                <a:effectLst>
                  <a:glow rad="76200">
                    <a:schemeClr val="bg1"/>
                  </a:glow>
                </a:effectLst>
              </a:rPr>
              <a:t>　　　</a:t>
            </a:r>
            <a:r>
              <a:rPr kumimoji="0" lang="ja-JP" altLang="ja-JP" sz="2400" b="1" i="0" u="none" strike="noStrike" cap="none" normalizeH="0" baseline="0" dirty="0">
                <a:ln>
                  <a:noFill/>
                </a:ln>
                <a:solidFill>
                  <a:srgbClr val="FFC000"/>
                </a:solidFill>
                <a:effectLst>
                  <a:glow rad="76200">
                    <a:schemeClr val="bg1"/>
                  </a:glow>
                </a:effectLst>
              </a:rPr>
              <a:t>あなたにとっての、いちばんへ。　1st for you.</a:t>
            </a:r>
            <a:endParaRPr kumimoji="0" lang="en-US" altLang="ja-JP" sz="2400" b="1" i="0" u="none" strike="noStrike" cap="none" normalizeH="0" baseline="0" dirty="0">
              <a:ln>
                <a:noFill/>
              </a:ln>
              <a:solidFill>
                <a:srgbClr val="FFC000"/>
              </a:solidFill>
              <a:effectLst>
                <a:glow rad="76200">
                  <a:schemeClr val="bg1"/>
                </a:glow>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4000" b="1" i="0" u="none" strike="noStrike" cap="none" normalizeH="0" baseline="0" dirty="0">
              <a:ln>
                <a:noFill/>
              </a:ln>
              <a:solidFill>
                <a:srgbClr val="FFC000"/>
              </a:solidFill>
              <a:effectLst>
                <a:glow rad="76200">
                  <a:schemeClr val="bg1"/>
                </a:glow>
              </a:effectLst>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3200" b="1" i="0" u="none" strike="noStrike" cap="none" normalizeH="0" baseline="0" dirty="0">
                <a:ln>
                  <a:noFill/>
                </a:ln>
                <a:solidFill>
                  <a:srgbClr val="FFC000"/>
                </a:solidFill>
                <a:effectLst>
                  <a:glow rad="76200">
                    <a:schemeClr val="bg1"/>
                  </a:glow>
                </a:effectLst>
                <a:latin typeface="Century Gothic" panose="020B0502020202020204" pitchFamily="34" charset="0"/>
              </a:rPr>
              <a:t>　　</a:t>
            </a:r>
            <a:r>
              <a:rPr kumimoji="0" lang="en-US" altLang="ja-JP" sz="3200" b="1" dirty="0">
                <a:solidFill>
                  <a:srgbClr val="FFC000"/>
                </a:solidFill>
                <a:effectLst>
                  <a:glow rad="76200">
                    <a:schemeClr val="bg1"/>
                  </a:glow>
                </a:effectLst>
                <a:latin typeface="Century Gothic" panose="020B0502020202020204" pitchFamily="34" charset="0"/>
              </a:rPr>
              <a:t>Vision</a:t>
            </a:r>
            <a:endParaRPr kumimoji="0" lang="ja-JP" altLang="ja-JP" sz="3200" b="1" i="0" u="none" strike="noStrike" cap="none" normalizeH="0" baseline="0" dirty="0">
              <a:ln>
                <a:noFill/>
              </a:ln>
              <a:solidFill>
                <a:srgbClr val="FFC000"/>
              </a:solidFill>
              <a:effectLst>
                <a:glow rad="76200">
                  <a:schemeClr val="bg1"/>
                </a:glow>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FFC000"/>
                </a:solidFill>
                <a:effectLst>
                  <a:glow rad="76200">
                    <a:schemeClr val="bg1"/>
                  </a:glow>
                </a:effectLst>
              </a:rPr>
              <a:t>　　　</a:t>
            </a:r>
            <a:r>
              <a:rPr kumimoji="0" lang="ja-JP" altLang="ja-JP" sz="2400" b="1" i="0" u="none" strike="noStrike" cap="none" normalizeH="0" baseline="0" dirty="0">
                <a:ln>
                  <a:noFill/>
                </a:ln>
                <a:solidFill>
                  <a:srgbClr val="FFC000"/>
                </a:solidFill>
                <a:effectLst>
                  <a:glow rad="76200">
                    <a:schemeClr val="bg1"/>
                  </a:glow>
                </a:effectLst>
              </a:rPr>
              <a:t>私たちは、すべてのお客様のために</a:t>
            </a:r>
            <a:r>
              <a:rPr kumimoji="0" lang="ja-JP" altLang="ja-JP" sz="2400" b="1" i="0" u="none" strike="noStrike" cap="none" normalizeH="0" baseline="0" dirty="0">
                <a:ln>
                  <a:noFill/>
                </a:ln>
                <a:solidFill>
                  <a:srgbClr val="FF00FF"/>
                </a:solidFill>
                <a:effectLst>
                  <a:glow rad="76200">
                    <a:schemeClr val="bg1"/>
                  </a:glow>
                </a:effectLst>
              </a:rPr>
              <a:t>まごころ</a:t>
            </a:r>
            <a:r>
              <a:rPr kumimoji="0" lang="ja-JP" altLang="ja-JP" sz="2400" b="1" i="0" u="none" strike="noStrike" cap="none" normalizeH="0" baseline="0" dirty="0">
                <a:ln>
                  <a:noFill/>
                </a:ln>
                <a:solidFill>
                  <a:srgbClr val="FFC000"/>
                </a:solidFill>
                <a:effectLst>
                  <a:glow rad="76200">
                    <a:schemeClr val="bg1"/>
                  </a:glow>
                </a:effectLst>
              </a:rPr>
              <a:t>をつくします。</a:t>
            </a:r>
            <a:br>
              <a:rPr kumimoji="0" lang="ja-JP" altLang="ja-JP" sz="2400" b="1" i="0" u="none" strike="noStrike" cap="none" normalizeH="0" baseline="0" dirty="0">
                <a:ln>
                  <a:noFill/>
                </a:ln>
                <a:solidFill>
                  <a:srgbClr val="FFC000"/>
                </a:solidFill>
                <a:effectLst>
                  <a:glow rad="76200">
                    <a:schemeClr val="bg1"/>
                  </a:glow>
                </a:effectLst>
              </a:rPr>
            </a:br>
            <a:r>
              <a:rPr kumimoji="0" lang="ja-JP" altLang="en-US" sz="2400" b="1" i="0" u="none" strike="noStrike" cap="none" normalizeH="0" baseline="0" dirty="0">
                <a:ln>
                  <a:noFill/>
                </a:ln>
                <a:solidFill>
                  <a:srgbClr val="FFC000"/>
                </a:solidFill>
                <a:effectLst>
                  <a:glow rad="76200">
                    <a:schemeClr val="bg1"/>
                  </a:glow>
                </a:effectLst>
              </a:rPr>
              <a:t>　　　</a:t>
            </a:r>
            <a:r>
              <a:rPr kumimoji="0" lang="ja-JP" altLang="ja-JP" sz="2400" b="1" i="0" u="none" strike="noStrike" cap="none" normalizeH="0" baseline="0" dirty="0">
                <a:ln>
                  <a:noFill/>
                </a:ln>
                <a:solidFill>
                  <a:srgbClr val="FFC000"/>
                </a:solidFill>
                <a:effectLst>
                  <a:glow rad="76200">
                    <a:schemeClr val="bg1"/>
                  </a:glow>
                </a:effectLst>
              </a:rPr>
              <a:t>私たちは、すべてのお客様の</a:t>
            </a:r>
            <a:r>
              <a:rPr kumimoji="0" lang="ja-JP" altLang="ja-JP" sz="2400" b="1" i="0" u="none" strike="noStrike" cap="none" normalizeH="0" baseline="0" dirty="0">
                <a:ln>
                  <a:noFill/>
                </a:ln>
                <a:solidFill>
                  <a:srgbClr val="FF00FF"/>
                </a:solidFill>
                <a:effectLst>
                  <a:glow rad="76200">
                    <a:schemeClr val="bg1"/>
                  </a:glow>
                </a:effectLst>
              </a:rPr>
              <a:t>美と健康のために奉仕</a:t>
            </a:r>
            <a:r>
              <a:rPr kumimoji="0" lang="ja-JP" altLang="ja-JP" sz="2400" b="1" i="0" u="none" strike="noStrike" cap="none" normalizeH="0" baseline="0" dirty="0">
                <a:ln>
                  <a:noFill/>
                </a:ln>
                <a:solidFill>
                  <a:srgbClr val="FFC000"/>
                </a:solidFill>
                <a:effectLst>
                  <a:glow rad="76200">
                    <a:schemeClr val="bg1"/>
                  </a:glow>
                </a:effectLst>
              </a:rPr>
              <a:t>して参ります。</a:t>
            </a:r>
            <a:br>
              <a:rPr kumimoji="0" lang="ja-JP" altLang="ja-JP" sz="2400" b="1" i="0" u="none" strike="noStrike" cap="none" normalizeH="0" baseline="0" dirty="0">
                <a:ln>
                  <a:noFill/>
                </a:ln>
                <a:solidFill>
                  <a:srgbClr val="FFC000"/>
                </a:solidFill>
                <a:effectLst>
                  <a:glow rad="76200">
                    <a:schemeClr val="bg1"/>
                  </a:glow>
                </a:effectLst>
              </a:rPr>
            </a:br>
            <a:r>
              <a:rPr kumimoji="0" lang="ja-JP" altLang="en-US" sz="2400" b="1" i="0" u="none" strike="noStrike" cap="none" normalizeH="0" baseline="0" dirty="0">
                <a:ln>
                  <a:noFill/>
                </a:ln>
                <a:solidFill>
                  <a:srgbClr val="FFC000"/>
                </a:solidFill>
                <a:effectLst>
                  <a:glow rad="76200">
                    <a:schemeClr val="bg1"/>
                  </a:glow>
                </a:effectLst>
              </a:rPr>
              <a:t>　　　</a:t>
            </a:r>
            <a:r>
              <a:rPr kumimoji="0" lang="ja-JP" altLang="ja-JP" sz="2400" b="1" i="0" u="none" strike="noStrike" cap="none" normalizeH="0" baseline="0" dirty="0">
                <a:ln>
                  <a:noFill/>
                </a:ln>
                <a:solidFill>
                  <a:srgbClr val="FFC000"/>
                </a:solidFill>
                <a:effectLst>
                  <a:glow rad="76200">
                    <a:schemeClr val="bg1"/>
                  </a:glow>
                </a:effectLst>
              </a:rPr>
              <a:t>私たちは、すべてのお客様にとって、いちばん</a:t>
            </a:r>
            <a:r>
              <a:rPr kumimoji="0" lang="ja-JP" altLang="ja-JP" sz="2400" b="1" i="0" u="none" strike="noStrike" cap="none" normalizeH="0" baseline="0" dirty="0">
                <a:ln>
                  <a:noFill/>
                </a:ln>
                <a:solidFill>
                  <a:srgbClr val="FF00FF"/>
                </a:solidFill>
                <a:effectLst>
                  <a:glow rad="76200">
                    <a:schemeClr val="bg1"/>
                  </a:glow>
                </a:effectLst>
              </a:rPr>
              <a:t>親切</a:t>
            </a:r>
            <a:r>
              <a:rPr kumimoji="0" lang="ja-JP" altLang="ja-JP" sz="2400" b="1" i="0" u="none" strike="noStrike" cap="none" normalizeH="0" baseline="0" dirty="0">
                <a:ln>
                  <a:noFill/>
                </a:ln>
                <a:solidFill>
                  <a:srgbClr val="FFC000"/>
                </a:solidFill>
                <a:effectLst>
                  <a:glow rad="76200">
                    <a:schemeClr val="bg1"/>
                  </a:glow>
                </a:effectLst>
              </a:rPr>
              <a:t>なお店を目指します</a:t>
            </a:r>
            <a:r>
              <a:rPr kumimoji="0" lang="ja-JP" altLang="en-US" sz="2400" b="1" i="0" u="none" strike="noStrike" cap="none" normalizeH="0" baseline="0" dirty="0">
                <a:ln>
                  <a:noFill/>
                </a:ln>
                <a:solidFill>
                  <a:srgbClr val="FFC000"/>
                </a:solidFill>
                <a:effectLst>
                  <a:glow rad="101600">
                    <a:schemeClr val="bg1"/>
                  </a:glow>
                </a:effectLst>
              </a:rPr>
              <a:t>。</a:t>
            </a:r>
            <a:endParaRPr kumimoji="0" lang="ja-JP" altLang="ja-JP" sz="2400" b="1" i="0" u="none" strike="noStrike" cap="none" normalizeH="0" baseline="0" dirty="0">
              <a:ln>
                <a:noFill/>
              </a:ln>
              <a:solidFill>
                <a:srgbClr val="FFC000"/>
              </a:solidFill>
              <a:effectLst>
                <a:glow rad="101600">
                  <a:schemeClr val="bg1"/>
                </a:glow>
              </a:effectLst>
              <a:latin typeface="Arial" panose="020B0604020202020204" pitchFamily="34" charset="0"/>
            </a:endParaRPr>
          </a:p>
        </p:txBody>
      </p:sp>
    </p:spTree>
    <p:extLst>
      <p:ext uri="{BB962C8B-B14F-4D97-AF65-F5344CB8AC3E}">
        <p14:creationId xmlns:p14="http://schemas.microsoft.com/office/powerpoint/2010/main" val="90416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人工知能の最先端」グーグルに挑む日本企業たち | 会社四季報オンライン">
            <a:extLst>
              <a:ext uri="{FF2B5EF4-FFF2-40B4-BE49-F238E27FC236}">
                <a16:creationId xmlns:a16="http://schemas.microsoft.com/office/drawing/2014/main" id="{959C0338-10FC-431A-94E3-E3E55D254B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633725-ED53-4814-BC46-75228BEC368C}"/>
              </a:ext>
            </a:extLst>
          </p:cNvPr>
          <p:cNvSpPr>
            <a:spLocks noChangeArrowheads="1"/>
          </p:cNvSpPr>
          <p:nvPr/>
        </p:nvSpPr>
        <p:spPr bwMode="auto">
          <a:xfrm>
            <a:off x="237744" y="748729"/>
            <a:ext cx="11722608" cy="1754326"/>
          </a:xfrm>
          <a:prstGeom prst="rect">
            <a:avLst/>
          </a:prstGeom>
          <a:noFill/>
          <a:ln>
            <a:noFill/>
          </a:ln>
          <a:effectLst>
            <a:glow rad="1270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3600" b="1" dirty="0">
                <a:solidFill>
                  <a:srgbClr val="0000FF"/>
                </a:solidFill>
                <a:effectLst>
                  <a:glow rad="127000">
                    <a:schemeClr val="bg1"/>
                  </a:glow>
                </a:effectLst>
                <a:latin typeface="Arial" panose="020B0604020202020204" pitchFamily="34" charset="0"/>
              </a:rPr>
              <a:t>Mission</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1" i="0" u="none" strike="noStrike" cap="none" normalizeH="0" baseline="0" dirty="0">
                <a:ln>
                  <a:noFill/>
                </a:ln>
                <a:solidFill>
                  <a:srgbClr val="0000FF"/>
                </a:solidFill>
                <a:effectLst>
                  <a:glow rad="127000">
                    <a:schemeClr val="bg1"/>
                  </a:glow>
                </a:effectLst>
                <a:latin typeface="Arial" panose="020B0604020202020204" pitchFamily="34" charset="0"/>
              </a:rPr>
              <a:t>世界中の情報を整理し、</a:t>
            </a:r>
            <a:endParaRPr kumimoji="0" lang="en-US" altLang="ja-JP" sz="3600" b="1" i="0" u="none" strike="noStrike" cap="none" normalizeH="0" baseline="0" dirty="0">
              <a:ln>
                <a:noFill/>
              </a:ln>
              <a:solidFill>
                <a:srgbClr val="0000FF"/>
              </a:solidFill>
              <a:effectLst>
                <a:glow rad="127000">
                  <a:schemeClr val="bg1"/>
                </a:glow>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1" i="0" u="none" strike="noStrike" cap="none" normalizeH="0" baseline="0" dirty="0">
                <a:ln>
                  <a:noFill/>
                </a:ln>
                <a:solidFill>
                  <a:srgbClr val="0000FF"/>
                </a:solidFill>
                <a:effectLst>
                  <a:glow rad="127000">
                    <a:schemeClr val="bg1"/>
                  </a:glow>
                </a:effectLst>
                <a:latin typeface="Arial" panose="020B0604020202020204" pitchFamily="34" charset="0"/>
              </a:rPr>
              <a:t>世界中の人々がアクセスして使えるようにすることです</a:t>
            </a:r>
            <a:endParaRPr kumimoji="0" lang="ja-JP" altLang="ja-JP" sz="2800" b="0" i="0" u="none" strike="noStrike" cap="none" normalizeH="0" baseline="0" dirty="0">
              <a:ln>
                <a:noFill/>
              </a:ln>
              <a:solidFill>
                <a:srgbClr val="0000FF"/>
              </a:solidFill>
              <a:effectLst>
                <a:glow rad="127000">
                  <a:schemeClr val="bg1"/>
                </a:glow>
              </a:effectLst>
              <a:latin typeface="Arial" panose="020B0604020202020204" pitchFamily="34" charset="0"/>
            </a:endParaRPr>
          </a:p>
        </p:txBody>
      </p:sp>
      <p:sp>
        <p:nvSpPr>
          <p:cNvPr id="5" name="Rectangle 3">
            <a:extLst>
              <a:ext uri="{FF2B5EF4-FFF2-40B4-BE49-F238E27FC236}">
                <a16:creationId xmlns:a16="http://schemas.microsoft.com/office/drawing/2014/main" id="{3A26EDE4-5C97-46E4-9039-BB5E3E6C88BE}"/>
              </a:ext>
            </a:extLst>
          </p:cNvPr>
          <p:cNvSpPr>
            <a:spLocks noChangeArrowheads="1"/>
          </p:cNvSpPr>
          <p:nvPr/>
        </p:nvSpPr>
        <p:spPr bwMode="auto">
          <a:xfrm>
            <a:off x="329184" y="4763010"/>
            <a:ext cx="117262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3600" b="1" i="0" u="none" strike="noStrike" cap="none" normalizeH="0" baseline="0" dirty="0">
                <a:ln>
                  <a:noFill/>
                </a:ln>
                <a:solidFill>
                  <a:srgbClr val="FF0000"/>
                </a:solidFill>
                <a:effectLst>
                  <a:glow rad="127000">
                    <a:schemeClr val="bg1"/>
                  </a:glow>
                </a:effectLst>
                <a:latin typeface="Arial" panose="020B0604020202020204" pitchFamily="34" charset="0"/>
              </a:rPr>
              <a:t>Vision</a:t>
            </a:r>
            <a:r>
              <a:rPr kumimoji="0" lang="ja-JP" altLang="en-US" sz="3600" b="1" i="0" u="none" strike="noStrike" cap="none" normalizeH="0" baseline="0" dirty="0">
                <a:ln>
                  <a:noFill/>
                </a:ln>
                <a:solidFill>
                  <a:srgbClr val="FF0000"/>
                </a:solidFill>
                <a:effectLst>
                  <a:glow rad="127000">
                    <a:schemeClr val="bg1"/>
                  </a:glow>
                </a:effectLst>
                <a:latin typeface="Arial" panose="020B0604020202020204" pitchFamily="34" charset="0"/>
              </a:rPr>
              <a:t>　</a:t>
            </a:r>
            <a:endParaRPr kumimoji="0" lang="en-US" altLang="ja-JP" sz="3600" b="1" i="0" u="none" strike="noStrike" cap="none" normalizeH="0" baseline="0" dirty="0">
              <a:ln>
                <a:noFill/>
              </a:ln>
              <a:solidFill>
                <a:srgbClr val="FF0000"/>
              </a:solidFill>
              <a:effectLst>
                <a:glow rad="127000">
                  <a:schemeClr val="bg1"/>
                </a:glow>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1" i="0" u="none" strike="noStrike" cap="none" normalizeH="0" baseline="0" dirty="0">
                <a:ln>
                  <a:noFill/>
                </a:ln>
                <a:solidFill>
                  <a:srgbClr val="FF0000"/>
                </a:solidFill>
                <a:effectLst>
                  <a:glow rad="127000">
                    <a:schemeClr val="bg1"/>
                  </a:glow>
                </a:effectLst>
                <a:latin typeface="Arial" panose="020B0604020202020204" pitchFamily="34" charset="0"/>
              </a:rPr>
              <a:t>ワンクリックで世界の情報へのアクセスを提供すること</a:t>
            </a:r>
          </a:p>
        </p:txBody>
      </p:sp>
    </p:spTree>
    <p:extLst>
      <p:ext uri="{BB962C8B-B14F-4D97-AF65-F5344CB8AC3E}">
        <p14:creationId xmlns:p14="http://schemas.microsoft.com/office/powerpoint/2010/main" val="362251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8465E85-3930-4BC2-8BBD-0BF34D9425C3}"/>
              </a:ext>
            </a:extLst>
          </p:cNvPr>
          <p:cNvSpPr/>
          <p:nvPr/>
        </p:nvSpPr>
        <p:spPr>
          <a:xfrm>
            <a:off x="0" y="-67962"/>
            <a:ext cx="12192000" cy="6925962"/>
          </a:xfrm>
          <a:prstGeom prst="rect">
            <a:avLst/>
          </a:prstGeom>
          <a:solidFill>
            <a:schemeClr val="bg2">
              <a:lumMod val="2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C31FC8D6-FB68-435E-95A0-2CAEE37BF845}"/>
              </a:ext>
            </a:extLst>
          </p:cNvPr>
          <p:cNvPicPr>
            <a:picLocks noChangeAspect="1"/>
          </p:cNvPicPr>
          <p:nvPr/>
        </p:nvPicPr>
        <p:blipFill rotWithShape="1">
          <a:blip r:embed="rId3"/>
          <a:srcRect l="26289" r="14001"/>
          <a:stretch/>
        </p:blipFill>
        <p:spPr>
          <a:xfrm>
            <a:off x="-12356" y="-1"/>
            <a:ext cx="7391586" cy="6857999"/>
          </a:xfrm>
          <a:prstGeom prst="rect">
            <a:avLst/>
          </a:prstGeom>
        </p:spPr>
      </p:pic>
      <p:sp>
        <p:nvSpPr>
          <p:cNvPr id="4" name="吹き出し: 角を丸めた四角形 3">
            <a:extLst>
              <a:ext uri="{FF2B5EF4-FFF2-40B4-BE49-F238E27FC236}">
                <a16:creationId xmlns:a16="http://schemas.microsoft.com/office/drawing/2014/main" id="{63F731A8-21DF-441F-BC93-656A85F14353}"/>
              </a:ext>
            </a:extLst>
          </p:cNvPr>
          <p:cNvSpPr/>
          <p:nvPr/>
        </p:nvSpPr>
        <p:spPr>
          <a:xfrm>
            <a:off x="130629" y="1231332"/>
            <a:ext cx="4772864" cy="5026964"/>
          </a:xfrm>
          <a:prstGeom prst="wedgeRoundRectCallout">
            <a:avLst>
              <a:gd name="adj1" fmla="val -49542"/>
              <a:gd name="adj2" fmla="val -13077"/>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lnSpc>
                <a:spcPct val="90000"/>
              </a:lnSpc>
              <a:spcBef>
                <a:spcPct val="0"/>
              </a:spcBef>
              <a:spcAft>
                <a:spcPts val="600"/>
              </a:spcAft>
              <a:defRPr/>
            </a:pPr>
            <a:endParaRPr lang="en-US" altLang="ja-JP" sz="2800" dirty="0">
              <a:solidFill>
                <a:schemeClr val="accent2"/>
              </a:solidFill>
              <a:latin typeface="メイリオ" panose="020B0604030504040204" pitchFamily="50" charset="-128"/>
              <a:ea typeface="メイリオ" panose="020B0604030504040204" pitchFamily="50" charset="-128"/>
              <a:cs typeface="+mj-cs"/>
            </a:endParaRPr>
          </a:p>
        </p:txBody>
      </p:sp>
      <p:sp>
        <p:nvSpPr>
          <p:cNvPr id="3" name="正方形/長方形 2">
            <a:extLst>
              <a:ext uri="{FF2B5EF4-FFF2-40B4-BE49-F238E27FC236}">
                <a16:creationId xmlns:a16="http://schemas.microsoft.com/office/drawing/2014/main" id="{92906F5C-D497-43EE-9030-25387B6EC88F}"/>
              </a:ext>
            </a:extLst>
          </p:cNvPr>
          <p:cNvSpPr/>
          <p:nvPr/>
        </p:nvSpPr>
        <p:spPr>
          <a:xfrm>
            <a:off x="9204960" y="6322646"/>
            <a:ext cx="2553985" cy="348557"/>
          </a:xfrm>
          <a:prstGeom prst="rect">
            <a:avLst/>
          </a:prstGeom>
        </p:spPr>
        <p:txBody>
          <a:bodyPr wrap="square">
            <a:spAutoFit/>
          </a:bodyPr>
          <a:lstStyle/>
          <a:p>
            <a:pPr algn="r">
              <a:lnSpc>
                <a:spcPct val="90000"/>
              </a:lnSpc>
              <a:spcBef>
                <a:spcPct val="0"/>
              </a:spcBef>
              <a:spcAft>
                <a:spcPts val="600"/>
              </a:spcAft>
              <a:defRPr/>
            </a:pPr>
            <a:r>
              <a:rPr lang="ja-JP" altLang="en-US" b="1" dirty="0">
                <a:effectLst>
                  <a:glow rad="127000">
                    <a:schemeClr val="bg1"/>
                  </a:glow>
                </a:effectLst>
                <a:latin typeface="メイリオ" panose="020B0604030504040204" pitchFamily="50" charset="-128"/>
                <a:ea typeface="メイリオ" panose="020B0604030504040204" pitchFamily="50" charset="-128"/>
              </a:rPr>
              <a:t>ピーター・ドラッカー</a:t>
            </a:r>
            <a:endParaRPr lang="en-US" altLang="ja-JP" b="1" dirty="0">
              <a:effectLst>
                <a:glow rad="127000">
                  <a:schemeClr val="bg1"/>
                </a:glow>
              </a:effectLst>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DEA408D7-5295-4BBE-91C1-48D1A05D34FB}"/>
              </a:ext>
            </a:extLst>
          </p:cNvPr>
          <p:cNvSpPr/>
          <p:nvPr/>
        </p:nvSpPr>
        <p:spPr>
          <a:xfrm>
            <a:off x="6007112" y="448291"/>
            <a:ext cx="5930094" cy="5016758"/>
          </a:xfrm>
          <a:prstGeom prst="rect">
            <a:avLst/>
          </a:prstGeom>
          <a:effectLst>
            <a:glow rad="127000">
              <a:schemeClr val="bg1"/>
            </a:glow>
          </a:effectLst>
        </p:spPr>
        <p:txBody>
          <a:bodyPr wrap="square">
            <a:spAutoFit/>
          </a:bodyPr>
          <a:lstStyle/>
          <a:p>
            <a:pPr fontAlgn="base"/>
            <a:r>
              <a:rPr lang="ja-JP" altLang="en-US" sz="2800" b="1" dirty="0">
                <a:solidFill>
                  <a:srgbClr val="C00000"/>
                </a:solidFill>
                <a:effectLst>
                  <a:glow rad="127000">
                    <a:schemeClr val="bg1"/>
                  </a:glow>
                </a:effectLst>
                <a:latin typeface="メイリオ" panose="020B0604030504040204" pitchFamily="50" charset="-128"/>
                <a:ea typeface="メイリオ" panose="020B0604030504040204" pitchFamily="50" charset="-128"/>
              </a:rPr>
              <a:t>企業の目的は顧客創造</a:t>
            </a:r>
            <a:r>
              <a:rPr lang="ja-JP" altLang="en-US" sz="2800" b="1" dirty="0">
                <a:effectLst>
                  <a:glow rad="127000">
                    <a:schemeClr val="bg1"/>
                  </a:glow>
                </a:effectLst>
                <a:latin typeface="メイリオ" panose="020B0604030504040204" pitchFamily="50" charset="-128"/>
                <a:ea typeface="メイリオ" panose="020B0604030504040204" pitchFamily="50" charset="-128"/>
              </a:rPr>
              <a:t>である以上、企業の基本的な機能は</a:t>
            </a:r>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r>
              <a:rPr lang="ja-JP" altLang="en-US" sz="2800" b="1" dirty="0">
                <a:solidFill>
                  <a:srgbClr val="0000FF"/>
                </a:solidFill>
                <a:effectLst>
                  <a:glow rad="127000">
                    <a:schemeClr val="bg1"/>
                  </a:glow>
                </a:effectLst>
                <a:latin typeface="メイリオ" panose="020B0604030504040204" pitchFamily="50" charset="-128"/>
                <a:ea typeface="メイリオ" panose="020B0604030504040204" pitchFamily="50" charset="-128"/>
              </a:rPr>
              <a:t>マーケティング</a:t>
            </a:r>
            <a:r>
              <a:rPr lang="ja-JP" altLang="en-US" sz="2800" b="1" dirty="0">
                <a:effectLst>
                  <a:glow rad="127000">
                    <a:schemeClr val="bg1"/>
                  </a:glow>
                </a:effectLst>
                <a:latin typeface="メイリオ" panose="020B0604030504040204" pitchFamily="50" charset="-128"/>
                <a:ea typeface="メイリオ" panose="020B0604030504040204" pitchFamily="50" charset="-128"/>
              </a:rPr>
              <a:t>と</a:t>
            </a:r>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r>
              <a:rPr lang="ja-JP" altLang="en-US" sz="2800" b="1" dirty="0">
                <a:solidFill>
                  <a:srgbClr val="0000FF"/>
                </a:solidFill>
                <a:effectLst>
                  <a:glow rad="127000">
                    <a:schemeClr val="bg1"/>
                  </a:glow>
                </a:effectLst>
                <a:latin typeface="メイリオ" panose="020B0604030504040204" pitchFamily="50" charset="-128"/>
                <a:ea typeface="メイリオ" panose="020B0604030504040204" pitchFamily="50" charset="-128"/>
              </a:rPr>
              <a:t>イノベーション</a:t>
            </a:r>
            <a:r>
              <a:rPr lang="ja-JP" altLang="en-US" sz="2800" b="1" dirty="0">
                <a:effectLst>
                  <a:glow rad="127000">
                    <a:schemeClr val="bg1"/>
                  </a:glow>
                </a:effectLst>
                <a:latin typeface="メイリオ" panose="020B0604030504040204" pitchFamily="50" charset="-128"/>
                <a:ea typeface="メイリオ" panose="020B0604030504040204" pitchFamily="50" charset="-128"/>
              </a:rPr>
              <a:t>の</a:t>
            </a:r>
            <a:r>
              <a:rPr lang="en-US" altLang="ja-JP" sz="2800" b="1" dirty="0">
                <a:effectLst>
                  <a:glow rad="127000">
                    <a:schemeClr val="bg1"/>
                  </a:glow>
                </a:effectLst>
                <a:latin typeface="メイリオ" panose="020B0604030504040204" pitchFamily="50" charset="-128"/>
                <a:ea typeface="メイリオ" panose="020B0604030504040204" pitchFamily="50" charset="-128"/>
              </a:rPr>
              <a:t>2</a:t>
            </a:r>
            <a:r>
              <a:rPr lang="ja-JP" altLang="en-US" sz="2800" b="1" dirty="0">
                <a:effectLst>
                  <a:glow rad="127000">
                    <a:schemeClr val="bg1"/>
                  </a:glow>
                </a:effectLst>
                <a:latin typeface="メイリオ" panose="020B0604030504040204" pitchFamily="50" charset="-128"/>
                <a:ea typeface="メイリオ" panose="020B0604030504040204" pitchFamily="50" charset="-128"/>
              </a:rPr>
              <a:t>つしかなく、</a:t>
            </a:r>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r>
              <a:rPr lang="ja-JP" altLang="en-US" sz="2800" b="1" dirty="0">
                <a:effectLst>
                  <a:glow rad="127000">
                    <a:schemeClr val="bg1"/>
                  </a:glow>
                </a:effectLst>
                <a:latin typeface="メイリオ" panose="020B0604030504040204" pitchFamily="50" charset="-128"/>
                <a:ea typeface="メイリオ" panose="020B0604030504040204" pitchFamily="50" charset="-128"/>
              </a:rPr>
              <a:t>そのほかはすべてコストだ。</a:t>
            </a:r>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r>
              <a:rPr lang="ja-JP" altLang="en-US" sz="2800" b="1" dirty="0">
                <a:effectLst>
                  <a:glow rad="127000">
                    <a:schemeClr val="bg1"/>
                  </a:glow>
                </a:effectLst>
                <a:latin typeface="メイリオ" panose="020B0604030504040204" pitchFamily="50" charset="-128"/>
                <a:ea typeface="メイリオ" panose="020B0604030504040204" pitchFamily="50" charset="-128"/>
              </a:rPr>
              <a:t>つまり、</a:t>
            </a:r>
            <a:r>
              <a:rPr lang="ja-JP" altLang="en-US" sz="2800" b="1" dirty="0">
                <a:solidFill>
                  <a:srgbClr val="0000FF"/>
                </a:solidFill>
                <a:effectLst>
                  <a:glow rad="127000">
                    <a:schemeClr val="bg1"/>
                  </a:glow>
                </a:effectLst>
                <a:latin typeface="メイリオ" panose="020B0604030504040204" pitchFamily="50" charset="-128"/>
                <a:ea typeface="メイリオ" panose="020B0604030504040204" pitchFamily="50" charset="-128"/>
              </a:rPr>
              <a:t>マーケティング</a:t>
            </a:r>
            <a:r>
              <a:rPr lang="ja-JP" altLang="en-US" sz="2800" b="1" dirty="0">
                <a:effectLst>
                  <a:glow rad="127000">
                    <a:schemeClr val="bg1"/>
                  </a:glow>
                </a:effectLst>
                <a:latin typeface="メイリオ" panose="020B0604030504040204" pitchFamily="50" charset="-128"/>
                <a:ea typeface="メイリオ" panose="020B0604030504040204" pitchFamily="50" charset="-128"/>
              </a:rPr>
              <a:t>と</a:t>
            </a:r>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r>
              <a:rPr lang="ja-JP" altLang="en-US" sz="2800" b="1" dirty="0">
                <a:solidFill>
                  <a:srgbClr val="0000FF"/>
                </a:solidFill>
                <a:effectLst>
                  <a:glow rad="127000">
                    <a:schemeClr val="bg1"/>
                  </a:glow>
                </a:effectLst>
                <a:latin typeface="メイリオ" panose="020B0604030504040204" pitchFamily="50" charset="-128"/>
                <a:ea typeface="メイリオ" panose="020B0604030504040204" pitchFamily="50" charset="-128"/>
              </a:rPr>
              <a:t>イノベーション</a:t>
            </a:r>
            <a:r>
              <a:rPr lang="ja-JP" altLang="en-US" sz="2800" b="1" dirty="0">
                <a:effectLst>
                  <a:glow rad="127000">
                    <a:schemeClr val="bg1"/>
                  </a:glow>
                </a:effectLst>
                <a:latin typeface="メイリオ" panose="020B0604030504040204" pitchFamily="50" charset="-128"/>
                <a:ea typeface="メイリオ" panose="020B0604030504040204" pitchFamily="50" charset="-128"/>
              </a:rPr>
              <a:t>だけが</a:t>
            </a:r>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r>
              <a:rPr lang="ja-JP" altLang="en-US" sz="2800" b="1" dirty="0">
                <a:solidFill>
                  <a:srgbClr val="00B050"/>
                </a:solidFill>
                <a:effectLst>
                  <a:glow rad="127000">
                    <a:schemeClr val="bg1"/>
                  </a:glow>
                </a:effectLst>
                <a:latin typeface="メイリオ" panose="020B0604030504040204" pitchFamily="50" charset="-128"/>
                <a:ea typeface="メイリオ" panose="020B0604030504040204" pitchFamily="50" charset="-128"/>
              </a:rPr>
              <a:t>成果</a:t>
            </a:r>
            <a:r>
              <a:rPr lang="ja-JP" altLang="en-US" sz="2800" b="1" dirty="0">
                <a:effectLst>
                  <a:glow rad="127000">
                    <a:schemeClr val="bg1"/>
                  </a:glow>
                </a:effectLst>
                <a:latin typeface="メイリオ" panose="020B0604030504040204" pitchFamily="50" charset="-128"/>
                <a:ea typeface="メイリオ" panose="020B0604030504040204" pitchFamily="50" charset="-128"/>
              </a:rPr>
              <a:t>をもたらす。</a:t>
            </a:r>
            <a:endParaRPr lang="en-US" altLang="ja-JP" sz="2800" b="1" dirty="0">
              <a:effectLst>
                <a:glow rad="127000">
                  <a:schemeClr val="bg1"/>
                </a:glow>
              </a:effectLst>
              <a:latin typeface="メイリオ" panose="020B0604030504040204" pitchFamily="50" charset="-128"/>
              <a:ea typeface="メイリオ" panose="020B0604030504040204" pitchFamily="50" charset="-128"/>
            </a:endParaRPr>
          </a:p>
          <a:p>
            <a:pPr fontAlgn="base"/>
            <a:endParaRPr lang="en-US" altLang="ja-JP" sz="2800" b="1" dirty="0">
              <a:solidFill>
                <a:schemeClr val="bg1">
                  <a:lumMod val="95000"/>
                </a:schemeClr>
              </a:solidFill>
              <a:latin typeface="メイリオ" panose="020B0604030504040204" pitchFamily="50" charset="-128"/>
              <a:ea typeface="メイリオ" panose="020B0604030504040204" pitchFamily="50" charset="-128"/>
            </a:endParaRPr>
          </a:p>
          <a:p>
            <a:pPr fontAlgn="base"/>
            <a:r>
              <a:rPr lang="en-US" altLang="ja-JP" sz="2000" b="1" dirty="0">
                <a:effectLst>
                  <a:glow rad="127000">
                    <a:schemeClr val="bg1"/>
                  </a:glow>
                </a:effectLst>
                <a:latin typeface="メイリオ" panose="020B0604030504040204" pitchFamily="50" charset="-128"/>
                <a:ea typeface="メイリオ" panose="020B0604030504040204" pitchFamily="50" charset="-128"/>
              </a:rPr>
              <a:t>※</a:t>
            </a:r>
            <a:r>
              <a:rPr lang="ja-JP" altLang="en-US" sz="2000" b="1" dirty="0">
                <a:effectLst>
                  <a:glow rad="127000">
                    <a:schemeClr val="bg1"/>
                  </a:glow>
                </a:effectLst>
                <a:latin typeface="メイリオ" panose="020B0604030504040204" pitchFamily="50" charset="-128"/>
                <a:ea typeface="メイリオ" panose="020B0604030504040204" pitchFamily="50" charset="-128"/>
              </a:rPr>
              <a:t>顧客の創造：価格以外で差別化をはかり、自社</a:t>
            </a:r>
            <a:endParaRPr lang="en-US" altLang="ja-JP" sz="2000" b="1" dirty="0">
              <a:effectLst>
                <a:glow rad="127000">
                  <a:schemeClr val="bg1"/>
                </a:glow>
              </a:effectLst>
              <a:latin typeface="メイリオ" panose="020B0604030504040204" pitchFamily="50" charset="-128"/>
              <a:ea typeface="メイリオ" panose="020B0604030504040204" pitchFamily="50" charset="-128"/>
            </a:endParaRPr>
          </a:p>
          <a:p>
            <a:pPr fontAlgn="base"/>
            <a:r>
              <a:rPr lang="ja-JP" altLang="en-US" sz="2000" b="1" dirty="0">
                <a:effectLst>
                  <a:glow rad="127000">
                    <a:schemeClr val="bg1"/>
                  </a:glow>
                </a:effectLst>
                <a:latin typeface="メイリオ" panose="020B0604030504040204" pitchFamily="50" charset="-128"/>
                <a:ea typeface="メイリオ" panose="020B0604030504040204" pitchFamily="50" charset="-128"/>
              </a:rPr>
              <a:t>　　　　　の望む価格で商品を買ってもらうこと</a:t>
            </a:r>
            <a:endParaRPr lang="en-US" altLang="ja-JP" sz="2000" b="1" dirty="0">
              <a:effectLst>
                <a:glow rad="127000">
                  <a:schemeClr val="bg1"/>
                </a:glow>
              </a:effectLst>
              <a:latin typeface="メイリオ" panose="020B0604030504040204" pitchFamily="50" charset="-128"/>
              <a:ea typeface="メイリオ" panose="020B0604030504040204" pitchFamily="50" charset="-128"/>
            </a:endParaRPr>
          </a:p>
        </p:txBody>
      </p:sp>
      <mc:AlternateContent xmlns:mc="http://schemas.openxmlformats.org/markup-compatibility/2006" xmlns:p14="http://schemas.microsoft.com/office/powerpoint/2010/main">
        <mc:Choice Requires="p14">
          <p:contentPart p14:bwMode="auto" r:id="rId4">
            <p14:nvContentPartPr>
              <p14:cNvPr id="11" name="インク 10">
                <a:extLst>
                  <a:ext uri="{FF2B5EF4-FFF2-40B4-BE49-F238E27FC236}">
                    <a16:creationId xmlns:a16="http://schemas.microsoft.com/office/drawing/2014/main" id="{FB3E1548-0BB5-4B75-94B8-E41996E15F53}"/>
                  </a:ext>
                </a:extLst>
              </p14:cNvPr>
              <p14:cNvContentPartPr/>
              <p14:nvPr/>
            </p14:nvContentPartPr>
            <p14:xfrm>
              <a:off x="5810960" y="842080"/>
              <a:ext cx="3982320" cy="114480"/>
            </p14:xfrm>
          </p:contentPart>
        </mc:Choice>
        <mc:Fallback xmlns="">
          <p:pic>
            <p:nvPicPr>
              <p:cNvPr id="11" name="インク 10">
                <a:extLst>
                  <a:ext uri="{FF2B5EF4-FFF2-40B4-BE49-F238E27FC236}">
                    <a16:creationId xmlns:a16="http://schemas.microsoft.com/office/drawing/2014/main" id="{FB3E1548-0BB5-4B75-94B8-E41996E15F53}"/>
                  </a:ext>
                </a:extLst>
              </p:cNvPr>
              <p:cNvPicPr/>
              <p:nvPr/>
            </p:nvPicPr>
            <p:blipFill>
              <a:blip r:embed="rId5"/>
              <a:stretch>
                <a:fillRect/>
              </a:stretch>
            </p:blipFill>
            <p:spPr>
              <a:xfrm>
                <a:off x="5748320" y="779440"/>
                <a:ext cx="4107960" cy="240120"/>
              </a:xfrm>
              <a:prstGeom prst="rect">
                <a:avLst/>
              </a:prstGeom>
            </p:spPr>
          </p:pic>
        </mc:Fallback>
      </mc:AlternateContent>
    </p:spTree>
    <p:extLst>
      <p:ext uri="{BB962C8B-B14F-4D97-AF65-F5344CB8AC3E}">
        <p14:creationId xmlns:p14="http://schemas.microsoft.com/office/powerpoint/2010/main" val="404931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ワクワク">
            <a:extLst>
              <a:ext uri="{FF2B5EF4-FFF2-40B4-BE49-F238E27FC236}">
                <a16:creationId xmlns:a16="http://schemas.microsoft.com/office/drawing/2014/main" id="{98ADCC7D-32B9-49B6-98F6-C4558F187F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97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354E0C89-5864-4FE5-A49F-561F1EF824E3}"/>
              </a:ext>
            </a:extLst>
          </p:cNvPr>
          <p:cNvSpPr txBox="1"/>
          <p:nvPr/>
        </p:nvSpPr>
        <p:spPr>
          <a:xfrm>
            <a:off x="1117600" y="3236684"/>
            <a:ext cx="10392228" cy="1323439"/>
          </a:xfrm>
          <a:prstGeom prst="rect">
            <a:avLst/>
          </a:prstGeom>
          <a:noFill/>
        </p:spPr>
        <p:txBody>
          <a:bodyPr wrap="square" rtlCol="0">
            <a:spAutoFit/>
          </a:bodyPr>
          <a:lstStyle/>
          <a:p>
            <a:pPr algn="ctr"/>
            <a:r>
              <a:rPr kumimoji="1" lang="ja-JP" altLang="en-US" sz="8000" b="1" dirty="0">
                <a:solidFill>
                  <a:srgbClr val="00B0F0"/>
                </a:solidFill>
                <a:effectLst>
                  <a:glow rad="127000">
                    <a:schemeClr val="bg1"/>
                  </a:glow>
                </a:effectLst>
              </a:rPr>
              <a:t>ワクワクしてますか？</a:t>
            </a:r>
          </a:p>
        </p:txBody>
      </p:sp>
    </p:spTree>
    <p:extLst>
      <p:ext uri="{BB962C8B-B14F-4D97-AF65-F5344CB8AC3E}">
        <p14:creationId xmlns:p14="http://schemas.microsoft.com/office/powerpoint/2010/main" val="688649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A9D7DEF-5C8A-4CCC-B413-5EA041FBBA50}"/>
              </a:ext>
            </a:extLst>
          </p:cNvPr>
          <p:cNvSpPr txBox="1"/>
          <p:nvPr/>
        </p:nvSpPr>
        <p:spPr>
          <a:xfrm>
            <a:off x="2373082" y="1774372"/>
            <a:ext cx="7315200" cy="3154710"/>
          </a:xfrm>
          <a:prstGeom prst="rect">
            <a:avLst/>
          </a:prstGeom>
          <a:noFill/>
        </p:spPr>
        <p:txBody>
          <a:bodyPr wrap="square" rtlCol="0">
            <a:spAutoFit/>
          </a:bodyPr>
          <a:lstStyle/>
          <a:p>
            <a:pPr algn="ctr"/>
            <a:r>
              <a:rPr kumimoji="1" lang="ja-JP" altLang="en-US" sz="19900" b="1" dirty="0"/>
              <a:t>戦略</a:t>
            </a:r>
          </a:p>
        </p:txBody>
      </p:sp>
    </p:spTree>
    <p:extLst>
      <p:ext uri="{BB962C8B-B14F-4D97-AF65-F5344CB8AC3E}">
        <p14:creationId xmlns:p14="http://schemas.microsoft.com/office/powerpoint/2010/main" val="254209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大人も子供も楽しめるイベント｜チャンバラ合戦-戦 IKUSA-">
            <a:extLst>
              <a:ext uri="{FF2B5EF4-FFF2-40B4-BE49-F238E27FC236}">
                <a16:creationId xmlns:a16="http://schemas.microsoft.com/office/drawing/2014/main" id="{8BC2EC8D-C684-4B6A-858A-77148ACB11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38" b="3248"/>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E4AECE9-91CC-45CD-AC82-8301263C89BC}"/>
              </a:ext>
            </a:extLst>
          </p:cNvPr>
          <p:cNvSpPr txBox="1"/>
          <p:nvPr/>
        </p:nvSpPr>
        <p:spPr>
          <a:xfrm>
            <a:off x="2743200" y="1767969"/>
            <a:ext cx="7344229" cy="3046988"/>
          </a:xfrm>
          <a:prstGeom prst="rect">
            <a:avLst/>
          </a:prstGeom>
          <a:noFill/>
        </p:spPr>
        <p:txBody>
          <a:bodyPr wrap="square" rtlCol="0">
            <a:spAutoFit/>
          </a:bodyPr>
          <a:lstStyle/>
          <a:p>
            <a:pPr algn="ctr"/>
            <a:r>
              <a:rPr kumimoji="1" lang="ja-JP" altLang="en-US" sz="8000" b="1" dirty="0">
                <a:solidFill>
                  <a:srgbClr val="C00000"/>
                </a:solidFill>
                <a:effectLst>
                  <a:glow rad="127000">
                    <a:schemeClr val="bg1"/>
                  </a:glow>
                </a:effectLst>
              </a:rPr>
              <a:t>戦略とは</a:t>
            </a:r>
            <a:endParaRPr kumimoji="1" lang="en-US" altLang="ja-JP" sz="8000" b="1" dirty="0">
              <a:solidFill>
                <a:srgbClr val="C00000"/>
              </a:solidFill>
              <a:effectLst>
                <a:glow rad="127000">
                  <a:schemeClr val="bg1"/>
                </a:glow>
              </a:effectLst>
            </a:endParaRPr>
          </a:p>
          <a:p>
            <a:pPr algn="ctr"/>
            <a:endParaRPr lang="en-US" altLang="ja-JP" sz="3200" b="1" dirty="0">
              <a:solidFill>
                <a:srgbClr val="C00000"/>
              </a:solidFill>
              <a:effectLst>
                <a:glow rad="127000">
                  <a:schemeClr val="bg1"/>
                </a:glow>
              </a:effectLst>
            </a:endParaRPr>
          </a:p>
          <a:p>
            <a:pPr algn="ctr"/>
            <a:r>
              <a:rPr kumimoji="1" lang="ja-JP" altLang="en-US" sz="8000" b="1" dirty="0">
                <a:solidFill>
                  <a:srgbClr val="0033CC"/>
                </a:solidFill>
                <a:effectLst>
                  <a:glow rad="127000">
                    <a:schemeClr val="bg1"/>
                  </a:glow>
                </a:effectLst>
              </a:rPr>
              <a:t>勝てる戦を探す</a:t>
            </a:r>
          </a:p>
        </p:txBody>
      </p:sp>
    </p:spTree>
    <p:extLst>
      <p:ext uri="{BB962C8B-B14F-4D97-AF65-F5344CB8AC3E}">
        <p14:creationId xmlns:p14="http://schemas.microsoft.com/office/powerpoint/2010/main" val="3707373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揺るぎない自分の軸を作り人生を全て思い通りに生きる方法 | ハピネーション｜自分に革命を起こすメディア">
            <a:extLst>
              <a:ext uri="{FF2B5EF4-FFF2-40B4-BE49-F238E27FC236}">
                <a16:creationId xmlns:a16="http://schemas.microsoft.com/office/drawing/2014/main" id="{B745B988-37E1-4ACC-8369-11F1DB066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47"/>
          <a:stretch/>
        </p:blipFill>
        <p:spPr bwMode="auto">
          <a:xfrm>
            <a:off x="0" y="0"/>
            <a:ext cx="126293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CE04BDC-E2E8-4678-844B-22338508554E}"/>
              </a:ext>
            </a:extLst>
          </p:cNvPr>
          <p:cNvSpPr txBox="1"/>
          <p:nvPr/>
        </p:nvSpPr>
        <p:spPr>
          <a:xfrm>
            <a:off x="687975" y="1881051"/>
            <a:ext cx="10850880" cy="3139321"/>
          </a:xfrm>
          <a:prstGeom prst="rect">
            <a:avLst/>
          </a:prstGeom>
          <a:noFill/>
        </p:spPr>
        <p:txBody>
          <a:bodyPr wrap="square" rtlCol="0">
            <a:spAutoFit/>
          </a:bodyPr>
          <a:lstStyle/>
          <a:p>
            <a:pPr algn="ctr"/>
            <a:r>
              <a:rPr kumimoji="1" lang="ja-JP" altLang="en-US" sz="13800" b="1" dirty="0">
                <a:solidFill>
                  <a:srgbClr val="C00000"/>
                </a:solidFill>
                <a:effectLst>
                  <a:glow rad="127000">
                    <a:schemeClr val="bg1"/>
                  </a:glow>
                </a:effectLst>
              </a:rPr>
              <a:t>選ばれる必然</a:t>
            </a:r>
            <a:endParaRPr kumimoji="1" lang="en-US" altLang="ja-JP" sz="13800" b="1" dirty="0">
              <a:solidFill>
                <a:srgbClr val="C00000"/>
              </a:solidFill>
              <a:effectLst>
                <a:glow rad="127000">
                  <a:schemeClr val="bg1"/>
                </a:glow>
              </a:effectLst>
            </a:endParaRPr>
          </a:p>
          <a:p>
            <a:pPr algn="ctr"/>
            <a:r>
              <a:rPr lang="ja-JP" altLang="en-US" sz="6000" b="1" dirty="0">
                <a:solidFill>
                  <a:srgbClr val="0E22B2"/>
                </a:solidFill>
                <a:effectLst>
                  <a:glow rad="127000">
                    <a:schemeClr val="bg1"/>
                  </a:glow>
                </a:effectLst>
              </a:rPr>
              <a:t>（選ばれて当たり前の理由）</a:t>
            </a:r>
            <a:endParaRPr kumimoji="1" lang="ja-JP" altLang="en-US" sz="6000" b="1" dirty="0">
              <a:solidFill>
                <a:srgbClr val="0E22B2"/>
              </a:solidFill>
              <a:effectLst>
                <a:glow rad="127000">
                  <a:schemeClr val="bg1"/>
                </a:glow>
              </a:effectLst>
            </a:endParaRPr>
          </a:p>
        </p:txBody>
      </p:sp>
    </p:spTree>
    <p:extLst>
      <p:ext uri="{BB962C8B-B14F-4D97-AF65-F5344CB8AC3E}">
        <p14:creationId xmlns:p14="http://schemas.microsoft.com/office/powerpoint/2010/main" val="1741247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ランチェスター戦略とは？弱者の戦略の解説とWebマーケティング活用法">
            <a:extLst>
              <a:ext uri="{FF2B5EF4-FFF2-40B4-BE49-F238E27FC236}">
                <a16:creationId xmlns:a16="http://schemas.microsoft.com/office/drawing/2014/main" id="{39228EF9-1A22-41D6-8336-306AB4612A16}"/>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t="16290" b="377"/>
          <a:stretch/>
        </p:blipFill>
        <p:spPr bwMode="auto">
          <a:xfrm>
            <a:off x="0" y="1"/>
            <a:ext cx="12192000" cy="685800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DC3F601D-98DB-4344-A7ED-4354616CF692}"/>
              </a:ext>
            </a:extLst>
          </p:cNvPr>
          <p:cNvSpPr txBox="1"/>
          <p:nvPr/>
        </p:nvSpPr>
        <p:spPr>
          <a:xfrm>
            <a:off x="371960" y="3495977"/>
            <a:ext cx="11360258" cy="2985433"/>
          </a:xfrm>
          <a:prstGeom prst="rect">
            <a:avLst/>
          </a:prstGeom>
          <a:noFill/>
        </p:spPr>
        <p:txBody>
          <a:bodyPr wrap="square" rtlCol="0">
            <a:spAutoFit/>
          </a:bodyPr>
          <a:lstStyle/>
          <a:p>
            <a:pPr algn="ctr"/>
            <a:r>
              <a:rPr kumimoji="1" lang="ja-JP" altLang="en-US" sz="5400" b="1" dirty="0">
                <a:solidFill>
                  <a:srgbClr val="FF0000"/>
                </a:solidFill>
                <a:effectLst>
                  <a:glow rad="127000">
                    <a:schemeClr val="bg1"/>
                  </a:glow>
                </a:effectLst>
              </a:rPr>
              <a:t>目的を達成するための</a:t>
            </a:r>
            <a:endParaRPr kumimoji="1" lang="en-US" altLang="ja-JP" sz="5400" b="1" dirty="0">
              <a:solidFill>
                <a:srgbClr val="FF0000"/>
              </a:solidFill>
              <a:effectLst>
                <a:glow rad="127000">
                  <a:schemeClr val="bg1"/>
                </a:glow>
              </a:effectLst>
            </a:endParaRPr>
          </a:p>
          <a:p>
            <a:pPr algn="ctr"/>
            <a:r>
              <a:rPr kumimoji="1" lang="en-US" altLang="ja-JP" sz="5400" b="1" dirty="0">
                <a:solidFill>
                  <a:srgbClr val="FF0000"/>
                </a:solidFill>
                <a:effectLst>
                  <a:glow rad="127000">
                    <a:schemeClr val="bg1"/>
                  </a:glow>
                </a:effectLst>
              </a:rPr>
              <a:t>『</a:t>
            </a:r>
            <a:r>
              <a:rPr kumimoji="1" lang="ja-JP" altLang="en-US" sz="5400" b="1" dirty="0">
                <a:solidFill>
                  <a:srgbClr val="FF0000"/>
                </a:solidFill>
                <a:effectLst>
                  <a:glow rad="127000">
                    <a:schemeClr val="bg1"/>
                  </a:glow>
                </a:effectLst>
              </a:rPr>
              <a:t>資源配分の選択</a:t>
            </a:r>
            <a:r>
              <a:rPr kumimoji="1" lang="en-US" altLang="ja-JP" sz="5400" b="1" dirty="0">
                <a:solidFill>
                  <a:srgbClr val="FF0000"/>
                </a:solidFill>
                <a:effectLst>
                  <a:glow rad="127000">
                    <a:schemeClr val="bg1"/>
                  </a:glow>
                </a:effectLst>
              </a:rPr>
              <a:t>』</a:t>
            </a:r>
            <a:r>
              <a:rPr kumimoji="1" lang="ja-JP" altLang="en-US" sz="5400" b="1" dirty="0">
                <a:solidFill>
                  <a:srgbClr val="FF0000"/>
                </a:solidFill>
                <a:effectLst>
                  <a:glow rad="127000">
                    <a:schemeClr val="bg1"/>
                  </a:glow>
                </a:effectLst>
              </a:rPr>
              <a:t>のこと</a:t>
            </a:r>
            <a:endParaRPr kumimoji="1" lang="en-US" altLang="ja-JP" sz="5400" b="1" dirty="0">
              <a:solidFill>
                <a:srgbClr val="FF0000"/>
              </a:solidFill>
              <a:effectLst>
                <a:glow rad="127000">
                  <a:schemeClr val="bg1"/>
                </a:glow>
              </a:effectLst>
            </a:endParaRPr>
          </a:p>
          <a:p>
            <a:endParaRPr lang="en-US" altLang="ja-JP" sz="2800" b="1" dirty="0">
              <a:effectLst>
                <a:glow rad="127000">
                  <a:schemeClr val="bg1"/>
                </a:glow>
              </a:effectLst>
            </a:endParaRPr>
          </a:p>
          <a:p>
            <a:r>
              <a:rPr lang="ja-JP" altLang="en-US" sz="2800" b="1" dirty="0">
                <a:effectLst>
                  <a:glow rad="127000">
                    <a:schemeClr val="bg1"/>
                  </a:glow>
                </a:effectLst>
              </a:rPr>
              <a:t>略：謀る（思案する）こと</a:t>
            </a:r>
            <a:endParaRPr lang="en-US" altLang="ja-JP" sz="2800" b="1" dirty="0">
              <a:effectLst>
                <a:glow rad="127000">
                  <a:schemeClr val="bg1"/>
                </a:glow>
              </a:effectLst>
            </a:endParaRPr>
          </a:p>
          <a:p>
            <a:pPr algn="r"/>
            <a:r>
              <a:rPr kumimoji="1" lang="ja-JP" altLang="en-US" sz="2400" b="1" dirty="0">
                <a:effectLst>
                  <a:glow rad="127000">
                    <a:schemeClr val="bg1"/>
                  </a:glow>
                </a:effectLst>
              </a:rPr>
              <a:t>クラウゼヴィッツ著</a:t>
            </a:r>
            <a:r>
              <a:rPr kumimoji="1" lang="en-US" altLang="ja-JP" sz="2400" b="1" dirty="0">
                <a:effectLst>
                  <a:glow rad="127000">
                    <a:schemeClr val="bg1"/>
                  </a:glow>
                </a:effectLst>
              </a:rPr>
              <a:t>『</a:t>
            </a:r>
            <a:r>
              <a:rPr kumimoji="1" lang="ja-JP" altLang="en-US" sz="2400" b="1" dirty="0">
                <a:effectLst>
                  <a:glow rad="127000">
                    <a:schemeClr val="bg1"/>
                  </a:glow>
                </a:effectLst>
              </a:rPr>
              <a:t>戦争論</a:t>
            </a:r>
            <a:r>
              <a:rPr kumimoji="1" lang="en-US" altLang="ja-JP" sz="2400" b="1" dirty="0">
                <a:effectLst>
                  <a:glow rad="127000">
                    <a:schemeClr val="bg1"/>
                  </a:glow>
                </a:effectLst>
              </a:rPr>
              <a:t>』</a:t>
            </a:r>
            <a:endParaRPr kumimoji="1" lang="ja-JP" altLang="en-US" sz="2400" b="1" dirty="0">
              <a:effectLst>
                <a:glow rad="127000">
                  <a:schemeClr val="bg1"/>
                </a:glow>
              </a:effectLst>
            </a:endParaRPr>
          </a:p>
        </p:txBody>
      </p:sp>
      <p:sp>
        <p:nvSpPr>
          <p:cNvPr id="3" name="テキスト ボックス 2">
            <a:extLst>
              <a:ext uri="{FF2B5EF4-FFF2-40B4-BE49-F238E27FC236}">
                <a16:creationId xmlns:a16="http://schemas.microsoft.com/office/drawing/2014/main" id="{2F730E82-C441-4B89-A4C9-CC50E2991278}"/>
              </a:ext>
            </a:extLst>
          </p:cNvPr>
          <p:cNvSpPr txBox="1"/>
          <p:nvPr/>
        </p:nvSpPr>
        <p:spPr>
          <a:xfrm>
            <a:off x="1038384" y="5238427"/>
            <a:ext cx="1921790" cy="369332"/>
          </a:xfrm>
          <a:prstGeom prst="rect">
            <a:avLst/>
          </a:prstGeom>
          <a:noFill/>
          <a:effectLst>
            <a:glow rad="127000">
              <a:schemeClr val="bg1"/>
            </a:glow>
          </a:effectLst>
        </p:spPr>
        <p:txBody>
          <a:bodyPr wrap="square" rtlCol="0">
            <a:spAutoFit/>
          </a:bodyPr>
          <a:lstStyle/>
          <a:p>
            <a:r>
              <a:rPr kumimoji="1" lang="ja-JP" altLang="en-US" b="1" dirty="0">
                <a:effectLst>
                  <a:glow rad="127000">
                    <a:schemeClr val="bg1"/>
                  </a:glow>
                </a:effectLst>
              </a:rPr>
              <a:t>たばか</a:t>
            </a:r>
          </a:p>
        </p:txBody>
      </p:sp>
    </p:spTree>
    <p:extLst>
      <p:ext uri="{BB962C8B-B14F-4D97-AF65-F5344CB8AC3E}">
        <p14:creationId xmlns:p14="http://schemas.microsoft.com/office/powerpoint/2010/main" val="2520696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ビジネスの戦略とは？立案プロセスやフレームワークを解説 | THE OWNER">
            <a:extLst>
              <a:ext uri="{FF2B5EF4-FFF2-40B4-BE49-F238E27FC236}">
                <a16:creationId xmlns:a16="http://schemas.microsoft.com/office/drawing/2014/main" id="{860EE949-0AA7-4A75-9733-35F307AD4B8B}"/>
              </a:ext>
            </a:extLst>
          </p:cNvPr>
          <p:cNvPicPr>
            <a:picLocks noChangeAspect="1" noChangeArrowheads="1"/>
          </p:cNvPicPr>
          <p:nvPr/>
        </p:nvPicPr>
        <p:blipFill rotWithShape="1">
          <a:blip r:embed="rId3">
            <a:alphaModFix amt="48000"/>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39B63652-17F6-4D33-AC97-5EFA31A59060}"/>
              </a:ext>
            </a:extLst>
          </p:cNvPr>
          <p:cNvSpPr txBox="1"/>
          <p:nvPr/>
        </p:nvSpPr>
        <p:spPr>
          <a:xfrm>
            <a:off x="1068780" y="1627926"/>
            <a:ext cx="10331532" cy="4201150"/>
          </a:xfrm>
          <a:prstGeom prst="rect">
            <a:avLst/>
          </a:prstGeom>
          <a:noFill/>
        </p:spPr>
        <p:txBody>
          <a:bodyPr wrap="square" rtlCol="0">
            <a:spAutoFit/>
          </a:bodyPr>
          <a:lstStyle/>
          <a:p>
            <a:pPr algn="ctr"/>
            <a:r>
              <a:rPr kumimoji="1" lang="ja-JP" altLang="en-US" sz="7200" b="1" dirty="0">
                <a:solidFill>
                  <a:srgbClr val="C00000"/>
                </a:solidFill>
                <a:effectLst>
                  <a:glow rad="127000">
                    <a:schemeClr val="bg1"/>
                  </a:glow>
                </a:effectLst>
              </a:rPr>
              <a:t>戦略は何故必要か？</a:t>
            </a:r>
            <a:endParaRPr kumimoji="1" lang="en-US" altLang="ja-JP" sz="7200" b="1" dirty="0">
              <a:solidFill>
                <a:srgbClr val="C00000"/>
              </a:solidFill>
              <a:effectLst>
                <a:glow rad="127000">
                  <a:schemeClr val="bg1"/>
                </a:glow>
              </a:effectLst>
            </a:endParaRPr>
          </a:p>
          <a:p>
            <a:pPr>
              <a:lnSpc>
                <a:spcPct val="150000"/>
              </a:lnSpc>
            </a:pPr>
            <a:r>
              <a:rPr lang="ja-JP" altLang="en-US" sz="5400" b="1" dirty="0">
                <a:solidFill>
                  <a:srgbClr val="0000FF"/>
                </a:solidFill>
                <a:effectLst>
                  <a:glow rad="127000">
                    <a:schemeClr val="bg1"/>
                  </a:glow>
                </a:effectLst>
              </a:rPr>
              <a:t>①達成すべき目標があるから</a:t>
            </a:r>
            <a:endParaRPr lang="en-US" altLang="ja-JP" sz="5400" b="1" dirty="0">
              <a:solidFill>
                <a:srgbClr val="0000FF"/>
              </a:solidFill>
              <a:effectLst>
                <a:glow rad="127000">
                  <a:schemeClr val="bg1"/>
                </a:glow>
              </a:effectLst>
            </a:endParaRPr>
          </a:p>
          <a:p>
            <a:pPr>
              <a:lnSpc>
                <a:spcPct val="150000"/>
              </a:lnSpc>
            </a:pPr>
            <a:r>
              <a:rPr kumimoji="1" lang="ja-JP" altLang="en-US" sz="5400" b="1" dirty="0">
                <a:solidFill>
                  <a:srgbClr val="00B050"/>
                </a:solidFill>
                <a:effectLst>
                  <a:glow rad="127000">
                    <a:schemeClr val="bg1"/>
                  </a:glow>
                </a:effectLst>
              </a:rPr>
              <a:t>②資源は常に不足しているから</a:t>
            </a:r>
            <a:endParaRPr kumimoji="1" lang="en-US" altLang="ja-JP" sz="5400" b="1" dirty="0">
              <a:solidFill>
                <a:srgbClr val="00B050"/>
              </a:solidFill>
              <a:effectLst>
                <a:glow rad="127000">
                  <a:schemeClr val="bg1"/>
                </a:glow>
              </a:effectLst>
            </a:endParaRPr>
          </a:p>
          <a:p>
            <a:pPr algn="r">
              <a:lnSpc>
                <a:spcPct val="150000"/>
              </a:lnSpc>
            </a:pPr>
            <a:r>
              <a:rPr lang="ja-JP" altLang="en-US" sz="2400" b="1" dirty="0">
                <a:solidFill>
                  <a:schemeClr val="accent2"/>
                </a:solidFill>
                <a:effectLst>
                  <a:glow rad="127000">
                    <a:schemeClr val="bg1"/>
                  </a:glow>
                </a:effectLst>
              </a:rPr>
              <a:t>出所：</a:t>
            </a:r>
            <a:r>
              <a:rPr lang="en-US" altLang="ja-JP" sz="2400" b="1" dirty="0">
                <a:solidFill>
                  <a:schemeClr val="accent2"/>
                </a:solidFill>
                <a:effectLst>
                  <a:glow rad="127000">
                    <a:schemeClr val="bg1"/>
                  </a:glow>
                </a:effectLst>
              </a:rPr>
              <a:t>USJ</a:t>
            </a:r>
            <a:r>
              <a:rPr lang="ja-JP" altLang="en-US" sz="2400" b="1" dirty="0">
                <a:solidFill>
                  <a:schemeClr val="accent2"/>
                </a:solidFill>
                <a:effectLst>
                  <a:glow rad="127000">
                    <a:schemeClr val="bg1"/>
                  </a:glow>
                </a:effectLst>
              </a:rPr>
              <a:t>を変えたたった</a:t>
            </a:r>
            <a:r>
              <a:rPr lang="en-US" altLang="ja-JP" sz="2400" b="1" dirty="0">
                <a:solidFill>
                  <a:schemeClr val="accent2"/>
                </a:solidFill>
                <a:effectLst>
                  <a:glow rad="127000">
                    <a:schemeClr val="bg1"/>
                  </a:glow>
                </a:effectLst>
              </a:rPr>
              <a:t>1</a:t>
            </a:r>
            <a:r>
              <a:rPr lang="ja-JP" altLang="en-US" sz="2400" b="1" dirty="0">
                <a:solidFill>
                  <a:schemeClr val="accent2"/>
                </a:solidFill>
                <a:effectLst>
                  <a:glow rad="127000">
                    <a:schemeClr val="bg1"/>
                  </a:glow>
                </a:effectLst>
              </a:rPr>
              <a:t>つの考え方　森岡毅著</a:t>
            </a:r>
            <a:endParaRPr kumimoji="1" lang="ja-JP" altLang="en-US" sz="2400" b="1" dirty="0">
              <a:solidFill>
                <a:schemeClr val="accent2"/>
              </a:solidFill>
              <a:effectLst>
                <a:glow rad="127000">
                  <a:schemeClr val="bg1"/>
                </a:glow>
              </a:effectLst>
            </a:endParaRPr>
          </a:p>
        </p:txBody>
      </p:sp>
    </p:spTree>
    <p:extLst>
      <p:ext uri="{BB962C8B-B14F-4D97-AF65-F5344CB8AC3E}">
        <p14:creationId xmlns:p14="http://schemas.microsoft.com/office/powerpoint/2010/main" val="332129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経営資源とは | ヒトモノカネ情報を有効活用・配分する方法 - 経営手法 | Beyond（ビヨンド）">
            <a:extLst>
              <a:ext uri="{FF2B5EF4-FFF2-40B4-BE49-F238E27FC236}">
                <a16:creationId xmlns:a16="http://schemas.microsoft.com/office/drawing/2014/main" id="{610650BD-884F-4780-B2D1-F41DD4A8B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F3EDC1B-FF8D-4FDE-8FED-7310C38FA9AB}"/>
              </a:ext>
            </a:extLst>
          </p:cNvPr>
          <p:cNvSpPr txBox="1"/>
          <p:nvPr/>
        </p:nvSpPr>
        <p:spPr>
          <a:xfrm>
            <a:off x="5581402" y="415638"/>
            <a:ext cx="1757549" cy="830997"/>
          </a:xfrm>
          <a:prstGeom prst="rect">
            <a:avLst/>
          </a:prstGeom>
          <a:noFill/>
        </p:spPr>
        <p:txBody>
          <a:bodyPr wrap="square" rtlCol="0">
            <a:spAutoFit/>
          </a:bodyPr>
          <a:lstStyle/>
          <a:p>
            <a:pPr algn="ctr"/>
            <a:r>
              <a:rPr kumimoji="1" lang="ja-JP" altLang="en-US" sz="3200" b="1" dirty="0">
                <a:solidFill>
                  <a:srgbClr val="C00000"/>
                </a:solidFill>
                <a:effectLst>
                  <a:glow rad="127000">
                    <a:schemeClr val="bg1"/>
                  </a:glow>
                </a:effectLst>
              </a:rPr>
              <a:t>人</a:t>
            </a:r>
            <a:endParaRPr kumimoji="1" lang="en-US" altLang="ja-JP" sz="3200" b="1" dirty="0">
              <a:solidFill>
                <a:srgbClr val="C00000"/>
              </a:solidFill>
              <a:effectLst>
                <a:glow rad="127000">
                  <a:schemeClr val="bg1"/>
                </a:glow>
              </a:effectLst>
            </a:endParaRPr>
          </a:p>
          <a:p>
            <a:r>
              <a:rPr lang="ja-JP" altLang="en-US" sz="1600" b="1" dirty="0">
                <a:solidFill>
                  <a:srgbClr val="C00000"/>
                </a:solidFill>
                <a:effectLst>
                  <a:glow rad="127000">
                    <a:schemeClr val="bg1"/>
                  </a:glow>
                </a:effectLst>
              </a:rPr>
              <a:t>（人の質と量）</a:t>
            </a:r>
            <a:endParaRPr kumimoji="1" lang="ja-JP" altLang="en-US" sz="900" b="1" dirty="0">
              <a:solidFill>
                <a:srgbClr val="C00000"/>
              </a:solidFill>
              <a:effectLst>
                <a:glow rad="127000">
                  <a:schemeClr val="bg1"/>
                </a:glow>
              </a:effectLst>
            </a:endParaRPr>
          </a:p>
        </p:txBody>
      </p:sp>
      <p:sp>
        <p:nvSpPr>
          <p:cNvPr id="4" name="テキスト ボックス 3">
            <a:extLst>
              <a:ext uri="{FF2B5EF4-FFF2-40B4-BE49-F238E27FC236}">
                <a16:creationId xmlns:a16="http://schemas.microsoft.com/office/drawing/2014/main" id="{884B2D8A-3514-4B44-9968-703D29D3E880}"/>
              </a:ext>
            </a:extLst>
          </p:cNvPr>
          <p:cNvSpPr txBox="1"/>
          <p:nvPr/>
        </p:nvSpPr>
        <p:spPr>
          <a:xfrm>
            <a:off x="2171209" y="1114304"/>
            <a:ext cx="2305790" cy="830997"/>
          </a:xfrm>
          <a:prstGeom prst="rect">
            <a:avLst/>
          </a:prstGeom>
          <a:noFill/>
        </p:spPr>
        <p:txBody>
          <a:bodyPr wrap="square" rtlCol="0">
            <a:spAutoFit/>
          </a:bodyPr>
          <a:lstStyle/>
          <a:p>
            <a:r>
              <a:rPr lang="ja-JP" altLang="en-US" sz="3200" b="1" dirty="0">
                <a:solidFill>
                  <a:srgbClr val="C00000"/>
                </a:solidFill>
                <a:effectLst>
                  <a:glow rad="127000">
                    <a:schemeClr val="bg1"/>
                  </a:glow>
                </a:effectLst>
              </a:rPr>
              <a:t>知的財産</a:t>
            </a:r>
            <a:endParaRPr lang="en-US" altLang="ja-JP" sz="3200" b="1" dirty="0">
              <a:solidFill>
                <a:srgbClr val="C00000"/>
              </a:solidFill>
              <a:effectLst>
                <a:glow rad="127000">
                  <a:schemeClr val="bg1"/>
                </a:glow>
              </a:effectLst>
            </a:endParaRPr>
          </a:p>
          <a:p>
            <a:r>
              <a:rPr kumimoji="1" lang="ja-JP" altLang="en-US" sz="1600" b="1" dirty="0">
                <a:solidFill>
                  <a:srgbClr val="C00000"/>
                </a:solidFill>
                <a:effectLst>
                  <a:glow rad="127000">
                    <a:schemeClr val="bg1"/>
                  </a:glow>
                </a:effectLst>
              </a:rPr>
              <a:t>（ブランドなど）</a:t>
            </a:r>
            <a:endParaRPr kumimoji="1" lang="ja-JP" altLang="en-US" sz="900" b="1" dirty="0">
              <a:solidFill>
                <a:srgbClr val="C00000"/>
              </a:solidFill>
              <a:effectLst>
                <a:glow rad="127000">
                  <a:schemeClr val="bg1"/>
                </a:glow>
              </a:effectLst>
            </a:endParaRPr>
          </a:p>
        </p:txBody>
      </p:sp>
      <p:sp>
        <p:nvSpPr>
          <p:cNvPr id="5" name="テキスト ボックス 4">
            <a:extLst>
              <a:ext uri="{FF2B5EF4-FFF2-40B4-BE49-F238E27FC236}">
                <a16:creationId xmlns:a16="http://schemas.microsoft.com/office/drawing/2014/main" id="{7881D04B-7414-4C8F-BB4B-CE97ED57B75F}"/>
              </a:ext>
            </a:extLst>
          </p:cNvPr>
          <p:cNvSpPr txBox="1"/>
          <p:nvPr/>
        </p:nvSpPr>
        <p:spPr>
          <a:xfrm>
            <a:off x="1599216" y="3760517"/>
            <a:ext cx="1235034" cy="707886"/>
          </a:xfrm>
          <a:prstGeom prst="rect">
            <a:avLst/>
          </a:prstGeom>
          <a:noFill/>
        </p:spPr>
        <p:txBody>
          <a:bodyPr wrap="square" rtlCol="0">
            <a:spAutoFit/>
          </a:bodyPr>
          <a:lstStyle/>
          <a:p>
            <a:r>
              <a:rPr lang="ja-JP" altLang="en-US" sz="4000" b="1" dirty="0">
                <a:solidFill>
                  <a:srgbClr val="C00000"/>
                </a:solidFill>
                <a:effectLst>
                  <a:glow rad="127000">
                    <a:schemeClr val="bg1"/>
                  </a:glow>
                </a:effectLst>
              </a:rPr>
              <a:t>時間</a:t>
            </a:r>
            <a:endParaRPr kumimoji="1" lang="ja-JP" altLang="en-US" b="1" dirty="0">
              <a:solidFill>
                <a:srgbClr val="C00000"/>
              </a:solidFill>
              <a:effectLst>
                <a:glow rad="127000">
                  <a:schemeClr val="bg1"/>
                </a:glow>
              </a:effectLst>
            </a:endParaRPr>
          </a:p>
        </p:txBody>
      </p:sp>
      <p:sp>
        <p:nvSpPr>
          <p:cNvPr id="6" name="テキスト ボックス 5">
            <a:extLst>
              <a:ext uri="{FF2B5EF4-FFF2-40B4-BE49-F238E27FC236}">
                <a16:creationId xmlns:a16="http://schemas.microsoft.com/office/drawing/2014/main" id="{8E045C11-E5A5-4D13-BE5D-16BB0F369FCE}"/>
              </a:ext>
            </a:extLst>
          </p:cNvPr>
          <p:cNvSpPr txBox="1"/>
          <p:nvPr/>
        </p:nvSpPr>
        <p:spPr>
          <a:xfrm>
            <a:off x="4423558" y="5670463"/>
            <a:ext cx="1235034" cy="707886"/>
          </a:xfrm>
          <a:prstGeom prst="rect">
            <a:avLst/>
          </a:prstGeom>
          <a:noFill/>
        </p:spPr>
        <p:txBody>
          <a:bodyPr wrap="square" rtlCol="0">
            <a:spAutoFit/>
          </a:bodyPr>
          <a:lstStyle/>
          <a:p>
            <a:r>
              <a:rPr lang="ja-JP" altLang="en-US" sz="4000" b="1" dirty="0">
                <a:solidFill>
                  <a:srgbClr val="C00000"/>
                </a:solidFill>
                <a:effectLst>
                  <a:glow rad="127000">
                    <a:schemeClr val="bg1"/>
                  </a:glow>
                </a:effectLst>
              </a:rPr>
              <a:t>情報</a:t>
            </a:r>
            <a:endParaRPr kumimoji="1" lang="ja-JP" altLang="en-US" b="1" dirty="0">
              <a:solidFill>
                <a:srgbClr val="C00000"/>
              </a:solidFill>
              <a:effectLst>
                <a:glow rad="127000">
                  <a:schemeClr val="bg1"/>
                </a:glow>
              </a:effectLst>
            </a:endParaRPr>
          </a:p>
        </p:txBody>
      </p:sp>
      <p:sp>
        <p:nvSpPr>
          <p:cNvPr id="7" name="テキスト ボックス 6">
            <a:extLst>
              <a:ext uri="{FF2B5EF4-FFF2-40B4-BE49-F238E27FC236}">
                <a16:creationId xmlns:a16="http://schemas.microsoft.com/office/drawing/2014/main" id="{EA03262C-37C0-4D46-A822-601432F75A70}"/>
              </a:ext>
            </a:extLst>
          </p:cNvPr>
          <p:cNvSpPr txBox="1"/>
          <p:nvPr/>
        </p:nvSpPr>
        <p:spPr>
          <a:xfrm>
            <a:off x="7746672" y="5359726"/>
            <a:ext cx="1235034" cy="707886"/>
          </a:xfrm>
          <a:prstGeom prst="rect">
            <a:avLst/>
          </a:prstGeom>
          <a:noFill/>
        </p:spPr>
        <p:txBody>
          <a:bodyPr wrap="square" rtlCol="0">
            <a:spAutoFit/>
          </a:bodyPr>
          <a:lstStyle/>
          <a:p>
            <a:r>
              <a:rPr lang="ja-JP" altLang="en-US" sz="4000" b="1" dirty="0">
                <a:solidFill>
                  <a:srgbClr val="C00000"/>
                </a:solidFill>
                <a:effectLst>
                  <a:glow rad="127000">
                    <a:schemeClr val="bg1"/>
                  </a:glow>
                </a:effectLst>
              </a:rPr>
              <a:t>カネ</a:t>
            </a:r>
            <a:endParaRPr kumimoji="1" lang="ja-JP" altLang="en-US" b="1" dirty="0">
              <a:solidFill>
                <a:srgbClr val="C00000"/>
              </a:solidFill>
              <a:effectLst>
                <a:glow rad="127000">
                  <a:schemeClr val="bg1"/>
                </a:glow>
              </a:effectLst>
            </a:endParaRPr>
          </a:p>
        </p:txBody>
      </p:sp>
      <p:sp>
        <p:nvSpPr>
          <p:cNvPr id="8" name="テキスト ボックス 7">
            <a:extLst>
              <a:ext uri="{FF2B5EF4-FFF2-40B4-BE49-F238E27FC236}">
                <a16:creationId xmlns:a16="http://schemas.microsoft.com/office/drawing/2014/main" id="{D6D43F48-F139-4C0C-8BB4-F5C0A00312C7}"/>
              </a:ext>
            </a:extLst>
          </p:cNvPr>
          <p:cNvSpPr txBox="1"/>
          <p:nvPr/>
        </p:nvSpPr>
        <p:spPr>
          <a:xfrm>
            <a:off x="8789718" y="2008911"/>
            <a:ext cx="1696193" cy="830997"/>
          </a:xfrm>
          <a:prstGeom prst="rect">
            <a:avLst/>
          </a:prstGeom>
          <a:noFill/>
        </p:spPr>
        <p:txBody>
          <a:bodyPr wrap="square" rtlCol="0">
            <a:spAutoFit/>
          </a:bodyPr>
          <a:lstStyle/>
          <a:p>
            <a:pPr algn="ctr"/>
            <a:r>
              <a:rPr lang="ja-JP" altLang="en-US" sz="3200" b="1" dirty="0">
                <a:solidFill>
                  <a:srgbClr val="C00000"/>
                </a:solidFill>
                <a:effectLst>
                  <a:glow rad="127000">
                    <a:schemeClr val="bg1"/>
                  </a:glow>
                </a:effectLst>
              </a:rPr>
              <a:t>モノ</a:t>
            </a:r>
            <a:endParaRPr lang="en-US" altLang="ja-JP" sz="3200" b="1" dirty="0">
              <a:solidFill>
                <a:srgbClr val="C00000"/>
              </a:solidFill>
              <a:effectLst>
                <a:glow rad="127000">
                  <a:schemeClr val="bg1"/>
                </a:glow>
              </a:effectLst>
            </a:endParaRPr>
          </a:p>
          <a:p>
            <a:pPr algn="ctr"/>
            <a:r>
              <a:rPr kumimoji="1" lang="ja-JP" altLang="en-US" sz="1600" b="1" dirty="0">
                <a:solidFill>
                  <a:srgbClr val="C00000"/>
                </a:solidFill>
                <a:effectLst>
                  <a:glow rad="127000">
                    <a:schemeClr val="bg1"/>
                  </a:glow>
                </a:effectLst>
              </a:rPr>
              <a:t>（物理的資源）</a:t>
            </a:r>
            <a:endParaRPr kumimoji="1" lang="ja-JP" altLang="en-US" sz="900" b="1" dirty="0">
              <a:solidFill>
                <a:srgbClr val="C00000"/>
              </a:solidFill>
              <a:effectLst>
                <a:glow rad="127000">
                  <a:schemeClr val="bg1"/>
                </a:glow>
              </a:effectLst>
            </a:endParaRPr>
          </a:p>
        </p:txBody>
      </p:sp>
      <p:sp>
        <p:nvSpPr>
          <p:cNvPr id="9" name="四角形: 角を丸くする 8">
            <a:extLst>
              <a:ext uri="{FF2B5EF4-FFF2-40B4-BE49-F238E27FC236}">
                <a16:creationId xmlns:a16="http://schemas.microsoft.com/office/drawing/2014/main" id="{44DE29CE-C847-47C9-B8C9-717063B91459}"/>
              </a:ext>
            </a:extLst>
          </p:cNvPr>
          <p:cNvSpPr/>
          <p:nvPr/>
        </p:nvSpPr>
        <p:spPr>
          <a:xfrm>
            <a:off x="4203870" y="3906985"/>
            <a:ext cx="3918852" cy="498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00FF"/>
                </a:solidFill>
                <a:effectLst>
                  <a:glow rad="228600">
                    <a:schemeClr val="accent3">
                      <a:satMod val="175000"/>
                      <a:alpha val="40000"/>
                    </a:schemeClr>
                  </a:glow>
                </a:effectLst>
              </a:rPr>
              <a:t>使う人が意識していないと使えない</a:t>
            </a:r>
          </a:p>
        </p:txBody>
      </p:sp>
    </p:spTree>
    <p:extLst>
      <p:ext uri="{BB962C8B-B14F-4D97-AF65-F5344CB8AC3E}">
        <p14:creationId xmlns:p14="http://schemas.microsoft.com/office/powerpoint/2010/main" val="930730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36BA821-B49D-43F5-ACC4-11A9F3BCEC1D}"/>
              </a:ext>
            </a:extLst>
          </p:cNvPr>
          <p:cNvSpPr txBox="1"/>
          <p:nvPr/>
        </p:nvSpPr>
        <p:spPr>
          <a:xfrm>
            <a:off x="1251559" y="444135"/>
            <a:ext cx="9555354" cy="1015663"/>
          </a:xfrm>
          <a:prstGeom prst="rect">
            <a:avLst/>
          </a:prstGeom>
          <a:noFill/>
        </p:spPr>
        <p:txBody>
          <a:bodyPr wrap="square" rtlCol="0">
            <a:spAutoFit/>
          </a:bodyPr>
          <a:lstStyle/>
          <a:p>
            <a:pPr algn="ctr"/>
            <a:r>
              <a:rPr kumimoji="1" lang="ja-JP" altLang="en-US" sz="6000" b="1" dirty="0"/>
              <a:t>選択と集中</a:t>
            </a:r>
            <a:r>
              <a:rPr lang="ja-JP" altLang="en-US" sz="6000" b="1" dirty="0"/>
              <a:t>⇔ 資源の分散</a:t>
            </a:r>
            <a:endParaRPr lang="en-US" altLang="ja-JP" sz="6000" b="1" dirty="0"/>
          </a:p>
        </p:txBody>
      </p:sp>
      <p:sp>
        <p:nvSpPr>
          <p:cNvPr id="3" name="テキスト ボックス 2">
            <a:extLst>
              <a:ext uri="{FF2B5EF4-FFF2-40B4-BE49-F238E27FC236}">
                <a16:creationId xmlns:a16="http://schemas.microsoft.com/office/drawing/2014/main" id="{AA7392AE-9B31-4ACC-B7B9-246343C65D70}"/>
              </a:ext>
            </a:extLst>
          </p:cNvPr>
          <p:cNvSpPr txBox="1"/>
          <p:nvPr/>
        </p:nvSpPr>
        <p:spPr>
          <a:xfrm>
            <a:off x="551850" y="1585853"/>
            <a:ext cx="10720251" cy="461665"/>
          </a:xfrm>
          <a:prstGeom prst="rect">
            <a:avLst/>
          </a:prstGeom>
          <a:noFill/>
        </p:spPr>
        <p:txBody>
          <a:bodyPr wrap="square" rtlCol="0">
            <a:spAutoFit/>
          </a:bodyPr>
          <a:lstStyle/>
          <a:p>
            <a:pPr algn="ctr"/>
            <a:r>
              <a:rPr lang="en-US" altLang="ja-JP" sz="2400" b="1" dirty="0">
                <a:solidFill>
                  <a:srgbClr val="C00000"/>
                </a:solidFill>
              </a:rPr>
              <a:t>100</a:t>
            </a:r>
            <a:r>
              <a:rPr kumimoji="1" lang="ja-JP" altLang="en-US" sz="2400" b="1" dirty="0">
                <a:solidFill>
                  <a:srgbClr val="C00000"/>
                </a:solidFill>
              </a:rPr>
              <a:t>人の軍隊</a:t>
            </a:r>
            <a:r>
              <a:rPr kumimoji="1" lang="ja-JP" altLang="en-US" sz="2400" b="1" dirty="0"/>
              <a:t>と</a:t>
            </a:r>
            <a:r>
              <a:rPr kumimoji="1" lang="en-US" altLang="ja-JP" sz="2400" b="1" dirty="0">
                <a:solidFill>
                  <a:srgbClr val="0000FF"/>
                </a:solidFill>
              </a:rPr>
              <a:t>80</a:t>
            </a:r>
            <a:r>
              <a:rPr kumimoji="1" lang="ja-JP" altLang="en-US" sz="2400" b="1" dirty="0">
                <a:solidFill>
                  <a:srgbClr val="0000FF"/>
                </a:solidFill>
              </a:rPr>
              <a:t>人の軍隊</a:t>
            </a:r>
            <a:r>
              <a:rPr kumimoji="1" lang="ja-JP" altLang="en-US" sz="2400" b="1" dirty="0"/>
              <a:t>、個の戦闘技能が同じならどちらが勝ちますか？</a:t>
            </a:r>
          </a:p>
        </p:txBody>
      </p:sp>
      <p:sp>
        <p:nvSpPr>
          <p:cNvPr id="4" name="四角形: 角を丸くする 3">
            <a:extLst>
              <a:ext uri="{FF2B5EF4-FFF2-40B4-BE49-F238E27FC236}">
                <a16:creationId xmlns:a16="http://schemas.microsoft.com/office/drawing/2014/main" id="{5BF2E301-170E-44CA-9040-8E2D832D5710}"/>
              </a:ext>
            </a:extLst>
          </p:cNvPr>
          <p:cNvSpPr/>
          <p:nvPr/>
        </p:nvSpPr>
        <p:spPr>
          <a:xfrm>
            <a:off x="1436913" y="2525486"/>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5" name="四角形: 角を丸くする 4">
            <a:extLst>
              <a:ext uri="{FF2B5EF4-FFF2-40B4-BE49-F238E27FC236}">
                <a16:creationId xmlns:a16="http://schemas.microsoft.com/office/drawing/2014/main" id="{493C1838-9002-44CD-AB9E-21A8F539D53F}"/>
              </a:ext>
            </a:extLst>
          </p:cNvPr>
          <p:cNvSpPr/>
          <p:nvPr/>
        </p:nvSpPr>
        <p:spPr>
          <a:xfrm>
            <a:off x="1441265" y="3182984"/>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6" name="四角形: 角を丸くする 5">
            <a:extLst>
              <a:ext uri="{FF2B5EF4-FFF2-40B4-BE49-F238E27FC236}">
                <a16:creationId xmlns:a16="http://schemas.microsoft.com/office/drawing/2014/main" id="{8C77EC23-F1FA-45D0-BF00-16F479B06437}"/>
              </a:ext>
            </a:extLst>
          </p:cNvPr>
          <p:cNvSpPr/>
          <p:nvPr/>
        </p:nvSpPr>
        <p:spPr>
          <a:xfrm>
            <a:off x="1428199" y="3857900"/>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7" name="四角形: 角を丸くする 6">
            <a:extLst>
              <a:ext uri="{FF2B5EF4-FFF2-40B4-BE49-F238E27FC236}">
                <a16:creationId xmlns:a16="http://schemas.microsoft.com/office/drawing/2014/main" id="{219B5961-7EC6-493A-BF5D-F7E16A37FA15}"/>
              </a:ext>
            </a:extLst>
          </p:cNvPr>
          <p:cNvSpPr/>
          <p:nvPr/>
        </p:nvSpPr>
        <p:spPr>
          <a:xfrm>
            <a:off x="1436906" y="4545874"/>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8" name="四角形: 角を丸くする 7">
            <a:extLst>
              <a:ext uri="{FF2B5EF4-FFF2-40B4-BE49-F238E27FC236}">
                <a16:creationId xmlns:a16="http://schemas.microsoft.com/office/drawing/2014/main" id="{EEAE085F-28DE-4C9A-8A64-DB6834670558}"/>
              </a:ext>
            </a:extLst>
          </p:cNvPr>
          <p:cNvSpPr/>
          <p:nvPr/>
        </p:nvSpPr>
        <p:spPr>
          <a:xfrm>
            <a:off x="1424983" y="5229494"/>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9" name="楕円 8">
            <a:extLst>
              <a:ext uri="{FF2B5EF4-FFF2-40B4-BE49-F238E27FC236}">
                <a16:creationId xmlns:a16="http://schemas.microsoft.com/office/drawing/2014/main" id="{D45E8D48-867D-4D55-8B4C-3F8B93AC3237}"/>
              </a:ext>
            </a:extLst>
          </p:cNvPr>
          <p:cNvSpPr/>
          <p:nvPr/>
        </p:nvSpPr>
        <p:spPr>
          <a:xfrm>
            <a:off x="2795445" y="2653937"/>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7300E0F3-3FB7-43FE-8BC0-B51ADB4B2A14}"/>
              </a:ext>
            </a:extLst>
          </p:cNvPr>
          <p:cNvSpPr/>
          <p:nvPr/>
        </p:nvSpPr>
        <p:spPr>
          <a:xfrm>
            <a:off x="2799802" y="3296197"/>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FD3EC4B-A528-4C4E-B946-988B3A3D173C}"/>
              </a:ext>
            </a:extLst>
          </p:cNvPr>
          <p:cNvSpPr/>
          <p:nvPr/>
        </p:nvSpPr>
        <p:spPr>
          <a:xfrm>
            <a:off x="2795445" y="3971118"/>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08508D9F-401A-4A55-B984-7324793B933A}"/>
              </a:ext>
            </a:extLst>
          </p:cNvPr>
          <p:cNvSpPr/>
          <p:nvPr/>
        </p:nvSpPr>
        <p:spPr>
          <a:xfrm>
            <a:off x="2795445" y="4641671"/>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A614D864-7E12-421D-86D4-D31431CDEB1C}"/>
              </a:ext>
            </a:extLst>
          </p:cNvPr>
          <p:cNvSpPr/>
          <p:nvPr/>
        </p:nvSpPr>
        <p:spPr>
          <a:xfrm>
            <a:off x="2795445" y="5347068"/>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9E45592D-DFF9-46FF-834D-40CF66AFA08C}"/>
              </a:ext>
            </a:extLst>
          </p:cNvPr>
          <p:cNvSpPr/>
          <p:nvPr/>
        </p:nvSpPr>
        <p:spPr>
          <a:xfrm>
            <a:off x="4384770" y="2538546"/>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t>16</a:t>
            </a:r>
            <a:endParaRPr kumimoji="1" lang="ja-JP" altLang="en-US" sz="2800" b="1" dirty="0"/>
          </a:p>
        </p:txBody>
      </p:sp>
      <p:sp>
        <p:nvSpPr>
          <p:cNvPr id="15" name="四角形: 角を丸くする 14">
            <a:extLst>
              <a:ext uri="{FF2B5EF4-FFF2-40B4-BE49-F238E27FC236}">
                <a16:creationId xmlns:a16="http://schemas.microsoft.com/office/drawing/2014/main" id="{C73A98F0-08B2-496B-AEB9-5FB5E0CE5151}"/>
              </a:ext>
            </a:extLst>
          </p:cNvPr>
          <p:cNvSpPr/>
          <p:nvPr/>
        </p:nvSpPr>
        <p:spPr>
          <a:xfrm>
            <a:off x="4389122" y="3196044"/>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t>16</a:t>
            </a:r>
            <a:endParaRPr kumimoji="1" lang="ja-JP" altLang="en-US" sz="2800" b="1" dirty="0"/>
          </a:p>
        </p:txBody>
      </p:sp>
      <p:sp>
        <p:nvSpPr>
          <p:cNvPr id="16" name="四角形: 角を丸くする 15">
            <a:extLst>
              <a:ext uri="{FF2B5EF4-FFF2-40B4-BE49-F238E27FC236}">
                <a16:creationId xmlns:a16="http://schemas.microsoft.com/office/drawing/2014/main" id="{3FD71A89-16EB-49E3-942D-27098ACCB06E}"/>
              </a:ext>
            </a:extLst>
          </p:cNvPr>
          <p:cNvSpPr/>
          <p:nvPr/>
        </p:nvSpPr>
        <p:spPr>
          <a:xfrm>
            <a:off x="4376056" y="3870960"/>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t>16</a:t>
            </a:r>
            <a:endParaRPr kumimoji="1" lang="ja-JP" altLang="en-US" sz="2800" b="1" dirty="0"/>
          </a:p>
        </p:txBody>
      </p:sp>
      <p:sp>
        <p:nvSpPr>
          <p:cNvPr id="17" name="四角形: 角を丸くする 16">
            <a:extLst>
              <a:ext uri="{FF2B5EF4-FFF2-40B4-BE49-F238E27FC236}">
                <a16:creationId xmlns:a16="http://schemas.microsoft.com/office/drawing/2014/main" id="{8DFD5D63-8E41-44B9-A021-9DFE873C176E}"/>
              </a:ext>
            </a:extLst>
          </p:cNvPr>
          <p:cNvSpPr/>
          <p:nvPr/>
        </p:nvSpPr>
        <p:spPr>
          <a:xfrm>
            <a:off x="4384763" y="4558934"/>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t>16</a:t>
            </a:r>
            <a:endParaRPr kumimoji="1" lang="ja-JP" altLang="en-US" sz="2800" b="1" dirty="0"/>
          </a:p>
        </p:txBody>
      </p:sp>
      <p:sp>
        <p:nvSpPr>
          <p:cNvPr id="18" name="四角形: 角を丸くする 17">
            <a:extLst>
              <a:ext uri="{FF2B5EF4-FFF2-40B4-BE49-F238E27FC236}">
                <a16:creationId xmlns:a16="http://schemas.microsoft.com/office/drawing/2014/main" id="{36E01FA8-B203-447D-A8A6-4DAACFDD1101}"/>
              </a:ext>
            </a:extLst>
          </p:cNvPr>
          <p:cNvSpPr/>
          <p:nvPr/>
        </p:nvSpPr>
        <p:spPr>
          <a:xfrm>
            <a:off x="4384764" y="5238208"/>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16</a:t>
            </a:r>
          </a:p>
        </p:txBody>
      </p:sp>
      <p:sp>
        <p:nvSpPr>
          <p:cNvPr id="19" name="テキスト ボックス 18">
            <a:extLst>
              <a:ext uri="{FF2B5EF4-FFF2-40B4-BE49-F238E27FC236}">
                <a16:creationId xmlns:a16="http://schemas.microsoft.com/office/drawing/2014/main" id="{703EDAD8-001A-42A0-9CEE-ED544EE7A8F7}"/>
              </a:ext>
            </a:extLst>
          </p:cNvPr>
          <p:cNvSpPr txBox="1"/>
          <p:nvPr/>
        </p:nvSpPr>
        <p:spPr>
          <a:xfrm>
            <a:off x="3727268" y="2529056"/>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0" name="テキスト ボックス 19">
            <a:extLst>
              <a:ext uri="{FF2B5EF4-FFF2-40B4-BE49-F238E27FC236}">
                <a16:creationId xmlns:a16="http://schemas.microsoft.com/office/drawing/2014/main" id="{D73CE67F-C04A-4A82-9695-3F926007459D}"/>
              </a:ext>
            </a:extLst>
          </p:cNvPr>
          <p:cNvSpPr txBox="1"/>
          <p:nvPr/>
        </p:nvSpPr>
        <p:spPr>
          <a:xfrm>
            <a:off x="3714203" y="3134301"/>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1" name="テキスト ボックス 20">
            <a:extLst>
              <a:ext uri="{FF2B5EF4-FFF2-40B4-BE49-F238E27FC236}">
                <a16:creationId xmlns:a16="http://schemas.microsoft.com/office/drawing/2014/main" id="{27B2B03B-1588-45CD-8FF3-2A322842AC21}"/>
              </a:ext>
            </a:extLst>
          </p:cNvPr>
          <p:cNvSpPr txBox="1"/>
          <p:nvPr/>
        </p:nvSpPr>
        <p:spPr>
          <a:xfrm>
            <a:off x="3714203" y="3848406"/>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2" name="テキスト ボックス 21">
            <a:extLst>
              <a:ext uri="{FF2B5EF4-FFF2-40B4-BE49-F238E27FC236}">
                <a16:creationId xmlns:a16="http://schemas.microsoft.com/office/drawing/2014/main" id="{240FB9FF-0E89-4B93-9D83-47FFE5DC52A3}"/>
              </a:ext>
            </a:extLst>
          </p:cNvPr>
          <p:cNvSpPr txBox="1"/>
          <p:nvPr/>
        </p:nvSpPr>
        <p:spPr>
          <a:xfrm>
            <a:off x="3714203" y="4510259"/>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3" name="テキスト ボックス 22">
            <a:extLst>
              <a:ext uri="{FF2B5EF4-FFF2-40B4-BE49-F238E27FC236}">
                <a16:creationId xmlns:a16="http://schemas.microsoft.com/office/drawing/2014/main" id="{03388F4D-21D6-437D-852A-BDB5D8972FEB}"/>
              </a:ext>
            </a:extLst>
          </p:cNvPr>
          <p:cNvSpPr txBox="1"/>
          <p:nvPr/>
        </p:nvSpPr>
        <p:spPr>
          <a:xfrm>
            <a:off x="3722912" y="5250490"/>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4" name="テキスト ボックス 23">
            <a:extLst>
              <a:ext uri="{FF2B5EF4-FFF2-40B4-BE49-F238E27FC236}">
                <a16:creationId xmlns:a16="http://schemas.microsoft.com/office/drawing/2014/main" id="{E58F2AF3-6F7E-4C25-BEBF-65C452D33FA2}"/>
              </a:ext>
            </a:extLst>
          </p:cNvPr>
          <p:cNvSpPr txBox="1"/>
          <p:nvPr/>
        </p:nvSpPr>
        <p:spPr>
          <a:xfrm>
            <a:off x="2760616" y="5896821"/>
            <a:ext cx="1650273" cy="461665"/>
          </a:xfrm>
          <a:prstGeom prst="rect">
            <a:avLst/>
          </a:prstGeom>
          <a:noFill/>
        </p:spPr>
        <p:txBody>
          <a:bodyPr wrap="square" rtlCol="0">
            <a:spAutoFit/>
          </a:bodyPr>
          <a:lstStyle/>
          <a:p>
            <a:r>
              <a:rPr lang="en-US" altLang="ja-JP" sz="2400" b="1" dirty="0">
                <a:solidFill>
                  <a:srgbClr val="C00000"/>
                </a:solidFill>
              </a:rPr>
              <a:t>5</a:t>
            </a:r>
            <a:r>
              <a:rPr lang="ja-JP" altLang="en-US" sz="2400" b="1" dirty="0">
                <a:solidFill>
                  <a:srgbClr val="C00000"/>
                </a:solidFill>
              </a:rPr>
              <a:t>　</a:t>
            </a:r>
            <a:r>
              <a:rPr lang="en-US" altLang="ja-JP" sz="2400" b="1" dirty="0">
                <a:solidFill>
                  <a:srgbClr val="C00000"/>
                </a:solidFill>
              </a:rPr>
              <a:t>VS</a:t>
            </a:r>
            <a:r>
              <a:rPr lang="ja-JP" altLang="en-US" sz="2400" b="1" dirty="0">
                <a:solidFill>
                  <a:srgbClr val="C00000"/>
                </a:solidFill>
              </a:rPr>
              <a:t>　</a:t>
            </a:r>
            <a:r>
              <a:rPr lang="en-US" altLang="ja-JP" sz="2400" b="1" dirty="0">
                <a:solidFill>
                  <a:srgbClr val="C00000"/>
                </a:solidFill>
              </a:rPr>
              <a:t>0</a:t>
            </a:r>
            <a:endParaRPr kumimoji="1" lang="ja-JP" altLang="en-US" sz="2400" b="1" dirty="0">
              <a:solidFill>
                <a:srgbClr val="C00000"/>
              </a:solidFill>
            </a:endParaRPr>
          </a:p>
        </p:txBody>
      </p:sp>
      <p:cxnSp>
        <p:nvCxnSpPr>
          <p:cNvPr id="26" name="直線コネクタ 25">
            <a:extLst>
              <a:ext uri="{FF2B5EF4-FFF2-40B4-BE49-F238E27FC236}">
                <a16:creationId xmlns:a16="http://schemas.microsoft.com/office/drawing/2014/main" id="{F92FC0D4-E881-4292-B99B-2DE2625D7A86}"/>
              </a:ext>
            </a:extLst>
          </p:cNvPr>
          <p:cNvCxnSpPr>
            <a:cxnSpLocks/>
          </p:cNvCxnSpPr>
          <p:nvPr/>
        </p:nvCxnSpPr>
        <p:spPr>
          <a:xfrm>
            <a:off x="3309254" y="2834804"/>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7EC31F2-EAED-4F59-948C-588FBE4BE43B}"/>
              </a:ext>
            </a:extLst>
          </p:cNvPr>
          <p:cNvCxnSpPr>
            <a:cxnSpLocks/>
          </p:cNvCxnSpPr>
          <p:nvPr/>
        </p:nvCxnSpPr>
        <p:spPr>
          <a:xfrm>
            <a:off x="3322314" y="3431345"/>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D317CFE0-100F-43F8-8027-9F7DA2022F02}"/>
              </a:ext>
            </a:extLst>
          </p:cNvPr>
          <p:cNvCxnSpPr>
            <a:cxnSpLocks/>
          </p:cNvCxnSpPr>
          <p:nvPr/>
        </p:nvCxnSpPr>
        <p:spPr>
          <a:xfrm>
            <a:off x="3322314" y="4128030"/>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D8C6935-A427-4450-B116-25B115FB5194}"/>
              </a:ext>
            </a:extLst>
          </p:cNvPr>
          <p:cNvCxnSpPr>
            <a:cxnSpLocks/>
          </p:cNvCxnSpPr>
          <p:nvPr/>
        </p:nvCxnSpPr>
        <p:spPr>
          <a:xfrm>
            <a:off x="3322312" y="4816009"/>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4BF7DA2-0F36-41A7-9C39-811D03C869B3}"/>
              </a:ext>
            </a:extLst>
          </p:cNvPr>
          <p:cNvCxnSpPr>
            <a:cxnSpLocks/>
          </p:cNvCxnSpPr>
          <p:nvPr/>
        </p:nvCxnSpPr>
        <p:spPr>
          <a:xfrm>
            <a:off x="3322314" y="5530115"/>
            <a:ext cx="374469"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3AD50F39-77F0-42D3-BE5E-339979106FC0}"/>
              </a:ext>
            </a:extLst>
          </p:cNvPr>
          <p:cNvSpPr/>
          <p:nvPr/>
        </p:nvSpPr>
        <p:spPr>
          <a:xfrm>
            <a:off x="6553242" y="2521124"/>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34" name="四角形: 角を丸くする 33">
            <a:extLst>
              <a:ext uri="{FF2B5EF4-FFF2-40B4-BE49-F238E27FC236}">
                <a16:creationId xmlns:a16="http://schemas.microsoft.com/office/drawing/2014/main" id="{AE49B8E3-8913-433F-BD56-8833AE01CDF8}"/>
              </a:ext>
            </a:extLst>
          </p:cNvPr>
          <p:cNvSpPr/>
          <p:nvPr/>
        </p:nvSpPr>
        <p:spPr>
          <a:xfrm>
            <a:off x="6557594" y="3178622"/>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35" name="四角形: 角を丸くする 34">
            <a:extLst>
              <a:ext uri="{FF2B5EF4-FFF2-40B4-BE49-F238E27FC236}">
                <a16:creationId xmlns:a16="http://schemas.microsoft.com/office/drawing/2014/main" id="{FC5E5D56-B225-4387-9B9C-3A5C7F4F8002}"/>
              </a:ext>
            </a:extLst>
          </p:cNvPr>
          <p:cNvSpPr/>
          <p:nvPr/>
        </p:nvSpPr>
        <p:spPr>
          <a:xfrm>
            <a:off x="6544528" y="3853538"/>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36" name="四角形: 角を丸くする 35">
            <a:extLst>
              <a:ext uri="{FF2B5EF4-FFF2-40B4-BE49-F238E27FC236}">
                <a16:creationId xmlns:a16="http://schemas.microsoft.com/office/drawing/2014/main" id="{22089F22-9841-453B-8ECF-7657289F827A}"/>
              </a:ext>
            </a:extLst>
          </p:cNvPr>
          <p:cNvSpPr/>
          <p:nvPr/>
        </p:nvSpPr>
        <p:spPr>
          <a:xfrm>
            <a:off x="6553235" y="4541512"/>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37" name="四角形: 角を丸くする 36">
            <a:extLst>
              <a:ext uri="{FF2B5EF4-FFF2-40B4-BE49-F238E27FC236}">
                <a16:creationId xmlns:a16="http://schemas.microsoft.com/office/drawing/2014/main" id="{2BA84782-F44C-4AFB-AA7D-9FF3EAF57102}"/>
              </a:ext>
            </a:extLst>
          </p:cNvPr>
          <p:cNvSpPr/>
          <p:nvPr/>
        </p:nvSpPr>
        <p:spPr>
          <a:xfrm>
            <a:off x="6553236" y="5220786"/>
            <a:ext cx="1193074" cy="5312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20</a:t>
            </a:r>
            <a:endParaRPr kumimoji="1" lang="ja-JP" altLang="en-US" sz="2800" b="1" dirty="0"/>
          </a:p>
        </p:txBody>
      </p:sp>
      <p:sp>
        <p:nvSpPr>
          <p:cNvPr id="38" name="楕円 37">
            <a:extLst>
              <a:ext uri="{FF2B5EF4-FFF2-40B4-BE49-F238E27FC236}">
                <a16:creationId xmlns:a16="http://schemas.microsoft.com/office/drawing/2014/main" id="{1FA66D22-6F9B-4CF6-AB90-BD6EB5D90508}"/>
              </a:ext>
            </a:extLst>
          </p:cNvPr>
          <p:cNvSpPr/>
          <p:nvPr/>
        </p:nvSpPr>
        <p:spPr>
          <a:xfrm>
            <a:off x="9009054" y="2684410"/>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F6937EFE-520F-474E-9E6E-352EB619890F}"/>
              </a:ext>
            </a:extLst>
          </p:cNvPr>
          <p:cNvSpPr/>
          <p:nvPr/>
        </p:nvSpPr>
        <p:spPr>
          <a:xfrm>
            <a:off x="8978576" y="3291835"/>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665EB9F9-EE7E-4DE7-B1AB-80A0BD25401F}"/>
              </a:ext>
            </a:extLst>
          </p:cNvPr>
          <p:cNvSpPr/>
          <p:nvPr/>
        </p:nvSpPr>
        <p:spPr>
          <a:xfrm>
            <a:off x="8982927" y="3966756"/>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92F1C51D-0189-4C2A-A794-E74AC69F1DFA}"/>
              </a:ext>
            </a:extLst>
          </p:cNvPr>
          <p:cNvSpPr/>
          <p:nvPr/>
        </p:nvSpPr>
        <p:spPr>
          <a:xfrm>
            <a:off x="7911774" y="4637309"/>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BBBF5264-8574-4DF9-9C6C-C1A928C545BB}"/>
              </a:ext>
            </a:extLst>
          </p:cNvPr>
          <p:cNvSpPr/>
          <p:nvPr/>
        </p:nvSpPr>
        <p:spPr>
          <a:xfrm>
            <a:off x="7911774" y="5342706"/>
            <a:ext cx="296092"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1E8860BE-6BAB-4350-9D4E-F0A3AC78B0D8}"/>
              </a:ext>
            </a:extLst>
          </p:cNvPr>
          <p:cNvSpPr/>
          <p:nvPr/>
        </p:nvSpPr>
        <p:spPr>
          <a:xfrm>
            <a:off x="9501099" y="2534184"/>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30</a:t>
            </a:r>
            <a:endParaRPr kumimoji="1" lang="ja-JP" altLang="en-US" sz="2800" b="1" dirty="0"/>
          </a:p>
        </p:txBody>
      </p:sp>
      <p:sp>
        <p:nvSpPr>
          <p:cNvPr id="44" name="四角形: 角を丸くする 43">
            <a:extLst>
              <a:ext uri="{FF2B5EF4-FFF2-40B4-BE49-F238E27FC236}">
                <a16:creationId xmlns:a16="http://schemas.microsoft.com/office/drawing/2014/main" id="{C8FA5101-6EC0-49EC-B216-1565D27BF34E}"/>
              </a:ext>
            </a:extLst>
          </p:cNvPr>
          <p:cNvSpPr/>
          <p:nvPr/>
        </p:nvSpPr>
        <p:spPr>
          <a:xfrm>
            <a:off x="9505451" y="3191682"/>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25</a:t>
            </a:r>
            <a:endParaRPr kumimoji="1" lang="ja-JP" altLang="en-US" sz="2800" b="1" dirty="0"/>
          </a:p>
        </p:txBody>
      </p:sp>
      <p:sp>
        <p:nvSpPr>
          <p:cNvPr id="45" name="四角形: 角を丸くする 44">
            <a:extLst>
              <a:ext uri="{FF2B5EF4-FFF2-40B4-BE49-F238E27FC236}">
                <a16:creationId xmlns:a16="http://schemas.microsoft.com/office/drawing/2014/main" id="{ED8984D0-CC62-443C-934F-AFDC98DA2E43}"/>
              </a:ext>
            </a:extLst>
          </p:cNvPr>
          <p:cNvSpPr/>
          <p:nvPr/>
        </p:nvSpPr>
        <p:spPr>
          <a:xfrm>
            <a:off x="9492385" y="3866598"/>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t>25</a:t>
            </a:r>
            <a:endParaRPr kumimoji="1" lang="ja-JP" altLang="en-US" sz="2800" b="1" dirty="0"/>
          </a:p>
        </p:txBody>
      </p:sp>
      <p:sp>
        <p:nvSpPr>
          <p:cNvPr id="46" name="四角形: 角を丸くする 45">
            <a:extLst>
              <a:ext uri="{FF2B5EF4-FFF2-40B4-BE49-F238E27FC236}">
                <a16:creationId xmlns:a16="http://schemas.microsoft.com/office/drawing/2014/main" id="{BA7F35A8-CD2F-47EA-9BE5-B4668FAD829F}"/>
              </a:ext>
            </a:extLst>
          </p:cNvPr>
          <p:cNvSpPr/>
          <p:nvPr/>
        </p:nvSpPr>
        <p:spPr>
          <a:xfrm>
            <a:off x="9501092" y="4554572"/>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0</a:t>
            </a:r>
            <a:endParaRPr kumimoji="1" lang="ja-JP" altLang="en-US" sz="2800" b="1" dirty="0"/>
          </a:p>
        </p:txBody>
      </p:sp>
      <p:sp>
        <p:nvSpPr>
          <p:cNvPr id="47" name="四角形: 角を丸くする 46">
            <a:extLst>
              <a:ext uri="{FF2B5EF4-FFF2-40B4-BE49-F238E27FC236}">
                <a16:creationId xmlns:a16="http://schemas.microsoft.com/office/drawing/2014/main" id="{8AFDB26F-2510-4FF7-86A9-FC000D8A105B}"/>
              </a:ext>
            </a:extLst>
          </p:cNvPr>
          <p:cNvSpPr/>
          <p:nvPr/>
        </p:nvSpPr>
        <p:spPr>
          <a:xfrm>
            <a:off x="9501093" y="5233846"/>
            <a:ext cx="1193074" cy="531223"/>
          </a:xfrm>
          <a:prstGeom prst="roundRect">
            <a:avLst/>
          </a:prstGeom>
          <a:solidFill>
            <a:srgbClr val="0E2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0</a:t>
            </a:r>
          </a:p>
        </p:txBody>
      </p:sp>
      <p:sp>
        <p:nvSpPr>
          <p:cNvPr id="48" name="テキスト ボックス 47">
            <a:extLst>
              <a:ext uri="{FF2B5EF4-FFF2-40B4-BE49-F238E27FC236}">
                <a16:creationId xmlns:a16="http://schemas.microsoft.com/office/drawing/2014/main" id="{4E20C56E-CD16-4E18-B025-B3D4D548F1E7}"/>
              </a:ext>
            </a:extLst>
          </p:cNvPr>
          <p:cNvSpPr txBox="1"/>
          <p:nvPr/>
        </p:nvSpPr>
        <p:spPr>
          <a:xfrm>
            <a:off x="7772435" y="2524694"/>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49" name="テキスト ボックス 48">
            <a:extLst>
              <a:ext uri="{FF2B5EF4-FFF2-40B4-BE49-F238E27FC236}">
                <a16:creationId xmlns:a16="http://schemas.microsoft.com/office/drawing/2014/main" id="{0A500AB3-6239-4F8B-ABE2-99882EB4DD64}"/>
              </a:ext>
            </a:extLst>
          </p:cNvPr>
          <p:cNvSpPr txBox="1"/>
          <p:nvPr/>
        </p:nvSpPr>
        <p:spPr>
          <a:xfrm>
            <a:off x="7759378" y="3129939"/>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50" name="テキスト ボックス 49">
            <a:extLst>
              <a:ext uri="{FF2B5EF4-FFF2-40B4-BE49-F238E27FC236}">
                <a16:creationId xmlns:a16="http://schemas.microsoft.com/office/drawing/2014/main" id="{B50CB67A-3BDA-4F55-B22B-EB253512B911}"/>
              </a:ext>
            </a:extLst>
          </p:cNvPr>
          <p:cNvSpPr txBox="1"/>
          <p:nvPr/>
        </p:nvSpPr>
        <p:spPr>
          <a:xfrm>
            <a:off x="7794199" y="3844044"/>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51" name="テキスト ボックス 50">
            <a:extLst>
              <a:ext uri="{FF2B5EF4-FFF2-40B4-BE49-F238E27FC236}">
                <a16:creationId xmlns:a16="http://schemas.microsoft.com/office/drawing/2014/main" id="{2A81535F-007A-486E-BB82-93AAC8E5CC64}"/>
              </a:ext>
            </a:extLst>
          </p:cNvPr>
          <p:cNvSpPr txBox="1"/>
          <p:nvPr/>
        </p:nvSpPr>
        <p:spPr>
          <a:xfrm>
            <a:off x="8830532" y="4505897"/>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52" name="テキスト ボックス 51">
            <a:extLst>
              <a:ext uri="{FF2B5EF4-FFF2-40B4-BE49-F238E27FC236}">
                <a16:creationId xmlns:a16="http://schemas.microsoft.com/office/drawing/2014/main" id="{F6716B02-EF38-40AA-88CD-36AA1470FC89}"/>
              </a:ext>
            </a:extLst>
          </p:cNvPr>
          <p:cNvSpPr txBox="1"/>
          <p:nvPr/>
        </p:nvSpPr>
        <p:spPr>
          <a:xfrm>
            <a:off x="8839241" y="5246128"/>
            <a:ext cx="374469"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53" name="テキスト ボックス 52">
            <a:extLst>
              <a:ext uri="{FF2B5EF4-FFF2-40B4-BE49-F238E27FC236}">
                <a16:creationId xmlns:a16="http://schemas.microsoft.com/office/drawing/2014/main" id="{E715F056-9900-4A14-8373-F80D3A6CC5E9}"/>
              </a:ext>
            </a:extLst>
          </p:cNvPr>
          <p:cNvSpPr txBox="1"/>
          <p:nvPr/>
        </p:nvSpPr>
        <p:spPr>
          <a:xfrm>
            <a:off x="7876945" y="5892459"/>
            <a:ext cx="1650273" cy="461665"/>
          </a:xfrm>
          <a:prstGeom prst="rect">
            <a:avLst/>
          </a:prstGeom>
          <a:noFill/>
        </p:spPr>
        <p:txBody>
          <a:bodyPr wrap="square" rtlCol="0">
            <a:spAutoFit/>
          </a:bodyPr>
          <a:lstStyle/>
          <a:p>
            <a:r>
              <a:rPr lang="en-US" altLang="ja-JP" sz="2400" b="1" dirty="0">
                <a:solidFill>
                  <a:srgbClr val="C00000"/>
                </a:solidFill>
              </a:rPr>
              <a:t>2</a:t>
            </a:r>
            <a:r>
              <a:rPr lang="ja-JP" altLang="en-US" sz="2400" b="1" dirty="0">
                <a:solidFill>
                  <a:srgbClr val="C00000"/>
                </a:solidFill>
              </a:rPr>
              <a:t>　</a:t>
            </a:r>
            <a:r>
              <a:rPr lang="en-US" altLang="ja-JP" sz="2400" b="1" dirty="0">
                <a:solidFill>
                  <a:srgbClr val="C00000"/>
                </a:solidFill>
              </a:rPr>
              <a:t>VS</a:t>
            </a:r>
            <a:r>
              <a:rPr lang="ja-JP" altLang="en-US" sz="2400" b="1" dirty="0">
                <a:solidFill>
                  <a:srgbClr val="C00000"/>
                </a:solidFill>
              </a:rPr>
              <a:t>　</a:t>
            </a:r>
            <a:r>
              <a:rPr lang="en-US" altLang="ja-JP" sz="2400" b="1" dirty="0">
                <a:solidFill>
                  <a:srgbClr val="C00000"/>
                </a:solidFill>
              </a:rPr>
              <a:t>3</a:t>
            </a:r>
            <a:endParaRPr kumimoji="1" lang="ja-JP" altLang="en-US" sz="2400" b="1" dirty="0">
              <a:solidFill>
                <a:srgbClr val="C00000"/>
              </a:solidFill>
            </a:endParaRPr>
          </a:p>
        </p:txBody>
      </p:sp>
      <p:cxnSp>
        <p:nvCxnSpPr>
          <p:cNvPr id="54" name="直線コネクタ 53">
            <a:extLst>
              <a:ext uri="{FF2B5EF4-FFF2-40B4-BE49-F238E27FC236}">
                <a16:creationId xmlns:a16="http://schemas.microsoft.com/office/drawing/2014/main" id="{25D47B78-0AC8-4DD7-821B-443E11DBDCF3}"/>
              </a:ext>
            </a:extLst>
          </p:cNvPr>
          <p:cNvCxnSpPr>
            <a:cxnSpLocks/>
          </p:cNvCxnSpPr>
          <p:nvPr/>
        </p:nvCxnSpPr>
        <p:spPr>
          <a:xfrm>
            <a:off x="8425583" y="2830442"/>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2CDC8448-1DBB-4362-944E-CA5BD1042CCD}"/>
              </a:ext>
            </a:extLst>
          </p:cNvPr>
          <p:cNvCxnSpPr>
            <a:cxnSpLocks/>
          </p:cNvCxnSpPr>
          <p:nvPr/>
        </p:nvCxnSpPr>
        <p:spPr>
          <a:xfrm>
            <a:off x="8438643" y="3426983"/>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7A948FB-9418-4E67-BD20-ABEC9110BD86}"/>
              </a:ext>
            </a:extLst>
          </p:cNvPr>
          <p:cNvCxnSpPr>
            <a:cxnSpLocks/>
          </p:cNvCxnSpPr>
          <p:nvPr/>
        </p:nvCxnSpPr>
        <p:spPr>
          <a:xfrm>
            <a:off x="8438643" y="4123668"/>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7E608933-27A0-41F2-903B-81937D5BBF5C}"/>
              </a:ext>
            </a:extLst>
          </p:cNvPr>
          <p:cNvCxnSpPr>
            <a:cxnSpLocks/>
          </p:cNvCxnSpPr>
          <p:nvPr/>
        </p:nvCxnSpPr>
        <p:spPr>
          <a:xfrm>
            <a:off x="8438641" y="4811647"/>
            <a:ext cx="3744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9FF92C8-5709-4E79-A857-24F04C96EC7A}"/>
              </a:ext>
            </a:extLst>
          </p:cNvPr>
          <p:cNvCxnSpPr>
            <a:cxnSpLocks/>
          </p:cNvCxnSpPr>
          <p:nvPr/>
        </p:nvCxnSpPr>
        <p:spPr>
          <a:xfrm>
            <a:off x="8438643" y="5525753"/>
            <a:ext cx="374469"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60" name="インク 59">
                <a:extLst>
                  <a:ext uri="{FF2B5EF4-FFF2-40B4-BE49-F238E27FC236}">
                    <a16:creationId xmlns:a16="http://schemas.microsoft.com/office/drawing/2014/main" id="{3CF56EA2-8598-402A-91F7-2D396CE0C8E9}"/>
                  </a:ext>
                </a:extLst>
              </p14:cNvPr>
              <p14:cNvContentPartPr/>
              <p14:nvPr/>
            </p14:nvContentPartPr>
            <p14:xfrm>
              <a:off x="2615143" y="5834349"/>
              <a:ext cx="562680" cy="579240"/>
            </p14:xfrm>
          </p:contentPart>
        </mc:Choice>
        <mc:Fallback xmlns="">
          <p:pic>
            <p:nvPicPr>
              <p:cNvPr id="60" name="インク 59">
                <a:extLst>
                  <a:ext uri="{FF2B5EF4-FFF2-40B4-BE49-F238E27FC236}">
                    <a16:creationId xmlns:a16="http://schemas.microsoft.com/office/drawing/2014/main" id="{3CF56EA2-8598-402A-91F7-2D396CE0C8E9}"/>
                  </a:ext>
                </a:extLst>
              </p:cNvPr>
              <p:cNvPicPr/>
              <p:nvPr/>
            </p:nvPicPr>
            <p:blipFill>
              <a:blip r:embed="rId4"/>
              <a:stretch>
                <a:fillRect/>
              </a:stretch>
            </p:blipFill>
            <p:spPr>
              <a:xfrm>
                <a:off x="2552503" y="5771709"/>
                <a:ext cx="688320" cy="704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1" name="インク 60">
                <a:extLst>
                  <a:ext uri="{FF2B5EF4-FFF2-40B4-BE49-F238E27FC236}">
                    <a16:creationId xmlns:a16="http://schemas.microsoft.com/office/drawing/2014/main" id="{845B2E2D-DA2C-4403-B71C-680E7D30C0D3}"/>
                  </a:ext>
                </a:extLst>
              </p14:cNvPr>
              <p14:cNvContentPartPr/>
              <p14:nvPr/>
            </p14:nvContentPartPr>
            <p14:xfrm>
              <a:off x="8905783" y="5848749"/>
              <a:ext cx="554040" cy="623160"/>
            </p14:xfrm>
          </p:contentPart>
        </mc:Choice>
        <mc:Fallback xmlns="">
          <p:pic>
            <p:nvPicPr>
              <p:cNvPr id="61" name="インク 60">
                <a:extLst>
                  <a:ext uri="{FF2B5EF4-FFF2-40B4-BE49-F238E27FC236}">
                    <a16:creationId xmlns:a16="http://schemas.microsoft.com/office/drawing/2014/main" id="{845B2E2D-DA2C-4403-B71C-680E7D30C0D3}"/>
                  </a:ext>
                </a:extLst>
              </p:cNvPr>
              <p:cNvPicPr/>
              <p:nvPr/>
            </p:nvPicPr>
            <p:blipFill>
              <a:blip r:embed="rId6"/>
              <a:stretch>
                <a:fillRect/>
              </a:stretch>
            </p:blipFill>
            <p:spPr>
              <a:xfrm>
                <a:off x="8842783" y="5785749"/>
                <a:ext cx="679680" cy="748800"/>
              </a:xfrm>
              <a:prstGeom prst="rect">
                <a:avLst/>
              </a:prstGeom>
            </p:spPr>
          </p:pic>
        </mc:Fallback>
      </mc:AlternateContent>
      <p:grpSp>
        <p:nvGrpSpPr>
          <p:cNvPr id="65" name="グループ化 64">
            <a:extLst>
              <a:ext uri="{FF2B5EF4-FFF2-40B4-BE49-F238E27FC236}">
                <a16:creationId xmlns:a16="http://schemas.microsoft.com/office/drawing/2014/main" id="{97F4E0EA-FCC0-4CAB-B62A-9BC3C3B65D5F}"/>
              </a:ext>
            </a:extLst>
          </p:cNvPr>
          <p:cNvGrpSpPr/>
          <p:nvPr/>
        </p:nvGrpSpPr>
        <p:grpSpPr>
          <a:xfrm>
            <a:off x="7477745" y="147902"/>
            <a:ext cx="1617120" cy="1248480"/>
            <a:chOff x="7477745" y="147902"/>
            <a:chExt cx="1617120" cy="1248480"/>
          </a:xfrm>
        </p:grpSpPr>
        <mc:AlternateContent xmlns:mc="http://schemas.openxmlformats.org/markup-compatibility/2006" xmlns:p14="http://schemas.microsoft.com/office/powerpoint/2010/main">
          <mc:Choice Requires="p14">
            <p:contentPart p14:bwMode="auto" r:id="rId7">
              <p14:nvContentPartPr>
                <p14:cNvPr id="63" name="インク 62">
                  <a:extLst>
                    <a:ext uri="{FF2B5EF4-FFF2-40B4-BE49-F238E27FC236}">
                      <a16:creationId xmlns:a16="http://schemas.microsoft.com/office/drawing/2014/main" id="{9AE793F4-5E01-4B02-953F-42C2ACA30329}"/>
                    </a:ext>
                  </a:extLst>
                </p14:cNvPr>
                <p14:cNvContentPartPr/>
                <p14:nvPr/>
              </p14:nvContentPartPr>
              <p14:xfrm>
                <a:off x="7477745" y="147902"/>
                <a:ext cx="1617120" cy="1248480"/>
              </p14:xfrm>
            </p:contentPart>
          </mc:Choice>
          <mc:Fallback xmlns="">
            <p:pic>
              <p:nvPicPr>
                <p:cNvPr id="63" name="インク 62">
                  <a:extLst>
                    <a:ext uri="{FF2B5EF4-FFF2-40B4-BE49-F238E27FC236}">
                      <a16:creationId xmlns:a16="http://schemas.microsoft.com/office/drawing/2014/main" id="{9AE793F4-5E01-4B02-953F-42C2ACA30329}"/>
                    </a:ext>
                  </a:extLst>
                </p:cNvPr>
                <p:cNvPicPr/>
                <p:nvPr/>
              </p:nvPicPr>
              <p:blipFill>
                <a:blip r:embed="rId8"/>
                <a:stretch>
                  <a:fillRect/>
                </a:stretch>
              </p:blipFill>
              <p:spPr>
                <a:xfrm>
                  <a:off x="7415105" y="84902"/>
                  <a:ext cx="1742760" cy="137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4" name="インク 63">
                  <a:extLst>
                    <a:ext uri="{FF2B5EF4-FFF2-40B4-BE49-F238E27FC236}">
                      <a16:creationId xmlns:a16="http://schemas.microsoft.com/office/drawing/2014/main" id="{1033BAA9-8FFD-4EEC-9CD3-F83623802C08}"/>
                    </a:ext>
                  </a:extLst>
                </p14:cNvPr>
                <p14:cNvContentPartPr/>
                <p14:nvPr/>
              </p14:nvContentPartPr>
              <p14:xfrm>
                <a:off x="7771865" y="382622"/>
                <a:ext cx="678600" cy="545040"/>
              </p14:xfrm>
            </p:contentPart>
          </mc:Choice>
          <mc:Fallback xmlns="">
            <p:pic>
              <p:nvPicPr>
                <p:cNvPr id="64" name="インク 63">
                  <a:extLst>
                    <a:ext uri="{FF2B5EF4-FFF2-40B4-BE49-F238E27FC236}">
                      <a16:creationId xmlns:a16="http://schemas.microsoft.com/office/drawing/2014/main" id="{1033BAA9-8FFD-4EEC-9CD3-F83623802C08}"/>
                    </a:ext>
                  </a:extLst>
                </p:cNvPr>
                <p:cNvPicPr/>
                <p:nvPr/>
              </p:nvPicPr>
              <p:blipFill>
                <a:blip r:embed="rId10"/>
                <a:stretch>
                  <a:fillRect/>
                </a:stretch>
              </p:blipFill>
              <p:spPr>
                <a:xfrm>
                  <a:off x="7709225" y="319622"/>
                  <a:ext cx="804240" cy="670680"/>
                </a:xfrm>
                <a:prstGeom prst="rect">
                  <a:avLst/>
                </a:prstGeom>
              </p:spPr>
            </p:pic>
          </mc:Fallback>
        </mc:AlternateContent>
      </p:grpSp>
    </p:spTree>
    <p:extLst>
      <p:ext uri="{BB962C8B-B14F-4D97-AF65-F5344CB8AC3E}">
        <p14:creationId xmlns:p14="http://schemas.microsoft.com/office/powerpoint/2010/main" val="83969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arn(inVertical)">
                                      <p:cBhvr>
                                        <p:cTn id="74" dur="500"/>
                                        <p:tgtEl>
                                          <p:spTgt spid="28"/>
                                        </p:tgtEl>
                                      </p:cBhvr>
                                    </p:animEffect>
                                  </p:childTnLst>
                                </p:cTn>
                              </p:par>
                              <p:par>
                                <p:cTn id="75" presetID="16" presetClass="entr" presetSubtype="21"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par>
                                <p:cTn id="78" presetID="16" presetClass="entr" presetSubtype="21"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par>
                                <p:cTn id="81" presetID="16" presetClass="entr" presetSubtype="21"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arn(inVertical)">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barn(inVertical)">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barn(inVertical)">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barn(inVertical)">
                                      <p:cBhvr>
                                        <p:cTn id="98" dur="500"/>
                                        <p:tgtEl>
                                          <p:spTgt spid="33"/>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barn(inVertical)">
                                      <p:cBhvr>
                                        <p:cTn id="101" dur="500"/>
                                        <p:tgtEl>
                                          <p:spTgt spid="34"/>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barn(inVertical)">
                                      <p:cBhvr>
                                        <p:cTn id="104" dur="500"/>
                                        <p:tgtEl>
                                          <p:spTgt spid="35"/>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barn(inVertical)">
                                      <p:cBhvr>
                                        <p:cTn id="107" dur="500"/>
                                        <p:tgtEl>
                                          <p:spTgt spid="36"/>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barn(inVertical)">
                                      <p:cBhvr>
                                        <p:cTn id="110" dur="500"/>
                                        <p:tgtEl>
                                          <p:spTgt spid="37"/>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barn(inVertical)">
                                      <p:cBhvr>
                                        <p:cTn id="115" dur="500"/>
                                        <p:tgtEl>
                                          <p:spTgt spid="43"/>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barn(inVertical)">
                                      <p:cBhvr>
                                        <p:cTn id="124" dur="500"/>
                                        <p:tgtEl>
                                          <p:spTgt spid="46"/>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barn(inVertical)">
                                      <p:cBhvr>
                                        <p:cTn id="127" dur="5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barn(inVertical)">
                                      <p:cBhvr>
                                        <p:cTn id="132" dur="500"/>
                                        <p:tgtEl>
                                          <p:spTgt spid="38"/>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barn(inVertical)">
                                      <p:cBhvr>
                                        <p:cTn id="135" dur="500"/>
                                        <p:tgtEl>
                                          <p:spTgt spid="39"/>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barn(inVertical)">
                                      <p:cBhvr>
                                        <p:cTn id="138" dur="500"/>
                                        <p:tgtEl>
                                          <p:spTgt spid="40"/>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barn(inVertical)">
                                      <p:cBhvr>
                                        <p:cTn id="141" dur="500"/>
                                        <p:tgtEl>
                                          <p:spTgt spid="41"/>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Effect transition="in" filter="barn(inVertical)">
                                      <p:cBhvr>
                                        <p:cTn id="144" dur="500"/>
                                        <p:tgtEl>
                                          <p:spTgt spid="52"/>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barn(inVertical)">
                                      <p:cBhvr>
                                        <p:cTn id="147" dur="500"/>
                                        <p:tgtEl>
                                          <p:spTgt spid="42"/>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50"/>
                                        </p:tgtEl>
                                        <p:attrNameLst>
                                          <p:attrName>style.visibility</p:attrName>
                                        </p:attrNameLst>
                                      </p:cBhvr>
                                      <p:to>
                                        <p:strVal val="visible"/>
                                      </p:to>
                                    </p:set>
                                    <p:animEffect transition="in" filter="barn(inVertical)">
                                      <p:cBhvr>
                                        <p:cTn id="150" dur="500"/>
                                        <p:tgtEl>
                                          <p:spTgt spid="50"/>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51"/>
                                        </p:tgtEl>
                                        <p:attrNameLst>
                                          <p:attrName>style.visibility</p:attrName>
                                        </p:attrNameLst>
                                      </p:cBhvr>
                                      <p:to>
                                        <p:strVal val="visible"/>
                                      </p:to>
                                    </p:set>
                                    <p:animEffect transition="in" filter="barn(inVertical)">
                                      <p:cBhvr>
                                        <p:cTn id="153" dur="500"/>
                                        <p:tgtEl>
                                          <p:spTgt spid="51"/>
                                        </p:tgtEl>
                                      </p:cBhvr>
                                    </p:animEffect>
                                  </p:childTnLst>
                                </p:cTn>
                              </p:par>
                              <p:par>
                                <p:cTn id="154" presetID="16" presetClass="entr" presetSubtype="21" fill="hold" nodeType="withEffect">
                                  <p:stCondLst>
                                    <p:cond delay="0"/>
                                  </p:stCondLst>
                                  <p:childTnLst>
                                    <p:set>
                                      <p:cBhvr>
                                        <p:cTn id="155" dur="1" fill="hold">
                                          <p:stCondLst>
                                            <p:cond delay="0"/>
                                          </p:stCondLst>
                                        </p:cTn>
                                        <p:tgtEl>
                                          <p:spTgt spid="54"/>
                                        </p:tgtEl>
                                        <p:attrNameLst>
                                          <p:attrName>style.visibility</p:attrName>
                                        </p:attrNameLst>
                                      </p:cBhvr>
                                      <p:to>
                                        <p:strVal val="visible"/>
                                      </p:to>
                                    </p:set>
                                    <p:animEffect transition="in" filter="barn(inVertical)">
                                      <p:cBhvr>
                                        <p:cTn id="156" dur="500"/>
                                        <p:tgtEl>
                                          <p:spTgt spid="54"/>
                                        </p:tgtEl>
                                      </p:cBhvr>
                                    </p:animEffect>
                                  </p:childTnLst>
                                </p:cTn>
                              </p:par>
                              <p:par>
                                <p:cTn id="157" presetID="16" presetClass="entr" presetSubtype="21" fill="hold" nodeType="withEffect">
                                  <p:stCondLst>
                                    <p:cond delay="0"/>
                                  </p:stCondLst>
                                  <p:childTnLst>
                                    <p:set>
                                      <p:cBhvr>
                                        <p:cTn id="158" dur="1" fill="hold">
                                          <p:stCondLst>
                                            <p:cond delay="0"/>
                                          </p:stCondLst>
                                        </p:cTn>
                                        <p:tgtEl>
                                          <p:spTgt spid="55"/>
                                        </p:tgtEl>
                                        <p:attrNameLst>
                                          <p:attrName>style.visibility</p:attrName>
                                        </p:attrNameLst>
                                      </p:cBhvr>
                                      <p:to>
                                        <p:strVal val="visible"/>
                                      </p:to>
                                    </p:set>
                                    <p:animEffect transition="in" filter="barn(inVertical)">
                                      <p:cBhvr>
                                        <p:cTn id="159" dur="500"/>
                                        <p:tgtEl>
                                          <p:spTgt spid="55"/>
                                        </p:tgtEl>
                                      </p:cBhvr>
                                    </p:animEffect>
                                  </p:childTnLst>
                                </p:cTn>
                              </p:par>
                              <p:par>
                                <p:cTn id="160" presetID="16" presetClass="entr" presetSubtype="21" fill="hold" nodeType="withEffect">
                                  <p:stCondLst>
                                    <p:cond delay="0"/>
                                  </p:stCondLst>
                                  <p:childTnLst>
                                    <p:set>
                                      <p:cBhvr>
                                        <p:cTn id="161" dur="1" fill="hold">
                                          <p:stCondLst>
                                            <p:cond delay="0"/>
                                          </p:stCondLst>
                                        </p:cTn>
                                        <p:tgtEl>
                                          <p:spTgt spid="56"/>
                                        </p:tgtEl>
                                        <p:attrNameLst>
                                          <p:attrName>style.visibility</p:attrName>
                                        </p:attrNameLst>
                                      </p:cBhvr>
                                      <p:to>
                                        <p:strVal val="visible"/>
                                      </p:to>
                                    </p:set>
                                    <p:animEffect transition="in" filter="barn(inVertical)">
                                      <p:cBhvr>
                                        <p:cTn id="162" dur="500"/>
                                        <p:tgtEl>
                                          <p:spTgt spid="56"/>
                                        </p:tgtEl>
                                      </p:cBhvr>
                                    </p:animEffect>
                                  </p:childTnLst>
                                </p:cTn>
                              </p:par>
                              <p:par>
                                <p:cTn id="163" presetID="16" presetClass="entr" presetSubtype="21"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animEffect transition="in" filter="barn(inVertical)">
                                      <p:cBhvr>
                                        <p:cTn id="165" dur="500"/>
                                        <p:tgtEl>
                                          <p:spTgt spid="57"/>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48"/>
                                        </p:tgtEl>
                                        <p:attrNameLst>
                                          <p:attrName>style.visibility</p:attrName>
                                        </p:attrNameLst>
                                      </p:cBhvr>
                                      <p:to>
                                        <p:strVal val="visible"/>
                                      </p:to>
                                    </p:set>
                                    <p:animEffect transition="in" filter="barn(inVertical)">
                                      <p:cBhvr>
                                        <p:cTn id="168" dur="500"/>
                                        <p:tgtEl>
                                          <p:spTgt spid="48"/>
                                        </p:tgtEl>
                                      </p:cBhvr>
                                    </p:animEffect>
                                  </p:childTnLst>
                                </p:cTn>
                              </p:par>
                              <p:par>
                                <p:cTn id="169" presetID="16" presetClass="entr" presetSubtype="21"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barn(inVertical)">
                                      <p:cBhvr>
                                        <p:cTn id="171" dur="500"/>
                                        <p:tgtEl>
                                          <p:spTgt spid="58"/>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49"/>
                                        </p:tgtEl>
                                        <p:attrNameLst>
                                          <p:attrName>style.visibility</p:attrName>
                                        </p:attrNameLst>
                                      </p:cBhvr>
                                      <p:to>
                                        <p:strVal val="visible"/>
                                      </p:to>
                                    </p:set>
                                    <p:animEffect transition="in" filter="barn(inVertical)">
                                      <p:cBhvr>
                                        <p:cTn id="174" dur="500"/>
                                        <p:tgtEl>
                                          <p:spTgt spid="49"/>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barn(inVertical)">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barn(inVertical)">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2"/>
                                        </p:tgtEl>
                                        <p:attrNameLst>
                                          <p:attrName>style.visibility</p:attrName>
                                        </p:attrNameLst>
                                      </p:cBhvr>
                                      <p:to>
                                        <p:strVal val="visible"/>
                                      </p:to>
                                    </p:set>
                                    <p:animEffect transition="in" filter="barn(inVertical)">
                                      <p:cBhvr>
                                        <p:cTn id="189" dur="500"/>
                                        <p:tgtEl>
                                          <p:spTgt spid="2"/>
                                        </p:tgtEl>
                                      </p:cBhvr>
                                    </p:animEffect>
                                  </p:childTnLst>
                                </p:cTn>
                              </p:par>
                              <p:par>
                                <p:cTn id="190" presetID="16" presetClass="entr" presetSubtype="21" fill="hold" nodeType="withEffect">
                                  <p:stCondLst>
                                    <p:cond delay="0"/>
                                  </p:stCondLst>
                                  <p:childTnLst>
                                    <p:set>
                                      <p:cBhvr>
                                        <p:cTn id="191" dur="1" fill="hold">
                                          <p:stCondLst>
                                            <p:cond delay="0"/>
                                          </p:stCondLst>
                                        </p:cTn>
                                        <p:tgtEl>
                                          <p:spTgt spid="65"/>
                                        </p:tgtEl>
                                        <p:attrNameLst>
                                          <p:attrName>style.visibility</p:attrName>
                                        </p:attrNameLst>
                                      </p:cBhvr>
                                      <p:to>
                                        <p:strVal val="visible"/>
                                      </p:to>
                                    </p:set>
                                    <p:animEffect transition="in" filter="barn(inVertical)">
                                      <p:cBhvr>
                                        <p:cTn id="19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決して外さない！戦略の決定方法 | ジーニアスブログ – WEB制作会社ジーニアスウェブのお役立ちブログ">
            <a:extLst>
              <a:ext uri="{FF2B5EF4-FFF2-40B4-BE49-F238E27FC236}">
                <a16:creationId xmlns:a16="http://schemas.microsoft.com/office/drawing/2014/main" id="{8E65B32F-F111-4FFD-B3EF-700589336E21}"/>
              </a:ext>
            </a:extLst>
          </p:cNvPr>
          <p:cNvPicPr>
            <a:picLocks noChangeAspect="1" noChangeArrowheads="1"/>
          </p:cNvPicPr>
          <p:nvPr/>
        </p:nvPicPr>
        <p:blipFill>
          <a:blip r:embed="rId3">
            <a:alphaModFix amt="76000"/>
            <a:extLst>
              <a:ext uri="{28A0092B-C50C-407E-A947-70E740481C1C}">
                <a14:useLocalDpi xmlns:a14="http://schemas.microsoft.com/office/drawing/2010/main" val="0"/>
              </a:ext>
            </a:extLst>
          </a:blip>
          <a:srcRect/>
          <a:stretch>
            <a:fillRect/>
          </a:stretch>
        </p:blipFill>
        <p:spPr bwMode="auto">
          <a:xfrm>
            <a:off x="1" y="8238"/>
            <a:ext cx="12191999" cy="6858000"/>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sp>
        <p:nvSpPr>
          <p:cNvPr id="7" name="思考の吹き出し: 雲形 6">
            <a:extLst>
              <a:ext uri="{FF2B5EF4-FFF2-40B4-BE49-F238E27FC236}">
                <a16:creationId xmlns:a16="http://schemas.microsoft.com/office/drawing/2014/main" id="{7806F425-CAD2-4AB0-809F-34F020797238}"/>
              </a:ext>
            </a:extLst>
          </p:cNvPr>
          <p:cNvSpPr/>
          <p:nvPr/>
        </p:nvSpPr>
        <p:spPr>
          <a:xfrm>
            <a:off x="4633800" y="2612571"/>
            <a:ext cx="3284552" cy="1543251"/>
          </a:xfrm>
          <a:prstGeom prst="cloudCallout">
            <a:avLst>
              <a:gd name="adj1" fmla="val -881"/>
              <a:gd name="adj2" fmla="val 2180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2"/>
                </a:solidFill>
              </a:rPr>
              <a:t>重なる部分を外れると</a:t>
            </a:r>
            <a:endParaRPr kumimoji="1" lang="en-US" altLang="ja-JP" sz="1400" b="1" dirty="0">
              <a:solidFill>
                <a:schemeClr val="bg2"/>
              </a:solidFill>
            </a:endParaRPr>
          </a:p>
          <a:p>
            <a:pPr algn="ctr"/>
            <a:r>
              <a:rPr kumimoji="1" lang="ja-JP" altLang="en-US" sz="1400" b="1" dirty="0">
                <a:solidFill>
                  <a:schemeClr val="bg2"/>
                </a:solidFill>
              </a:rPr>
              <a:t>機会が多すぎて消化不良に苦しむ可能性が高い</a:t>
            </a:r>
          </a:p>
        </p:txBody>
      </p:sp>
      <p:sp>
        <p:nvSpPr>
          <p:cNvPr id="2" name="テキスト ボックス 1">
            <a:extLst>
              <a:ext uri="{FF2B5EF4-FFF2-40B4-BE49-F238E27FC236}">
                <a16:creationId xmlns:a16="http://schemas.microsoft.com/office/drawing/2014/main" id="{F69F9A4E-F818-49C6-B686-2F0423FC3493}"/>
              </a:ext>
            </a:extLst>
          </p:cNvPr>
          <p:cNvSpPr txBox="1"/>
          <p:nvPr/>
        </p:nvSpPr>
        <p:spPr>
          <a:xfrm>
            <a:off x="6941574" y="6322143"/>
            <a:ext cx="5073445" cy="369332"/>
          </a:xfrm>
          <a:prstGeom prst="rect">
            <a:avLst/>
          </a:prstGeom>
          <a:noFill/>
        </p:spPr>
        <p:txBody>
          <a:bodyPr wrap="square" rtlCol="0">
            <a:spAutoFit/>
          </a:bodyPr>
          <a:lstStyle/>
          <a:p>
            <a:r>
              <a:rPr kumimoji="1" lang="ja-JP" altLang="en-US" b="1" dirty="0">
                <a:effectLst>
                  <a:glow rad="127000">
                    <a:schemeClr val="bg1"/>
                  </a:glow>
                </a:effectLst>
              </a:rPr>
              <a:t>ビジョナリー・カンパニー２　ジム・コリンズ</a:t>
            </a:r>
          </a:p>
        </p:txBody>
      </p:sp>
      <p:sp>
        <p:nvSpPr>
          <p:cNvPr id="3" name="二等辺三角形 2">
            <a:extLst>
              <a:ext uri="{FF2B5EF4-FFF2-40B4-BE49-F238E27FC236}">
                <a16:creationId xmlns:a16="http://schemas.microsoft.com/office/drawing/2014/main" id="{A6ABF08D-BAAA-4410-95BB-B562646D8E1F}"/>
              </a:ext>
            </a:extLst>
          </p:cNvPr>
          <p:cNvSpPr/>
          <p:nvPr/>
        </p:nvSpPr>
        <p:spPr>
          <a:xfrm>
            <a:off x="2759676" y="4744995"/>
            <a:ext cx="666533" cy="628664"/>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타원 18">
            <a:extLst>
              <a:ext uri="{FF2B5EF4-FFF2-40B4-BE49-F238E27FC236}">
                <a16:creationId xmlns:a16="http://schemas.microsoft.com/office/drawing/2014/main" id="{8585971E-A1CB-40DC-BBE4-EB8661EB9DCC}"/>
              </a:ext>
            </a:extLst>
          </p:cNvPr>
          <p:cNvSpPr/>
          <p:nvPr/>
        </p:nvSpPr>
        <p:spPr>
          <a:xfrm>
            <a:off x="2817673" y="4289918"/>
            <a:ext cx="2377440" cy="2377440"/>
          </a:xfrm>
          <a:prstGeom prst="ellipse">
            <a:avLst/>
          </a:prstGeom>
          <a:solidFill>
            <a:srgbClr val="33CCFF">
              <a:alpha val="5000"/>
            </a:srgbClr>
          </a:solidFill>
          <a:ln w="126000">
            <a:solidFill>
              <a:srgbClr val="0D12DB"/>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ja-JP" altLang="en-US" dirty="0">
              <a:solidFill>
                <a:srgbClr val="33CCFF"/>
              </a:solidFill>
            </a:endParaRPr>
          </a:p>
        </p:txBody>
      </p:sp>
      <p:sp>
        <p:nvSpPr>
          <p:cNvPr id="18" name="วงรี 17">
            <a:extLst>
              <a:ext uri="{FF2B5EF4-FFF2-40B4-BE49-F238E27FC236}">
                <a16:creationId xmlns:a16="http://schemas.microsoft.com/office/drawing/2014/main" id="{98AB6F93-8DB4-496B-B9A1-5F37D8788772}"/>
              </a:ext>
            </a:extLst>
          </p:cNvPr>
          <p:cNvSpPr/>
          <p:nvPr/>
        </p:nvSpPr>
        <p:spPr>
          <a:xfrm>
            <a:off x="991104" y="4272332"/>
            <a:ext cx="2377440" cy="2377440"/>
          </a:xfrm>
          <a:prstGeom prst="ellipse">
            <a:avLst/>
          </a:prstGeom>
          <a:solidFill>
            <a:srgbClr val="66CC00">
              <a:alpha val="5000"/>
            </a:srgbClr>
          </a:solidFill>
          <a:ln w="1260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66CC00"/>
              </a:solidFill>
            </a:endParaRPr>
          </a:p>
        </p:txBody>
      </p:sp>
      <p:sp>
        <p:nvSpPr>
          <p:cNvPr id="14" name="椭圆 13">
            <a:extLst>
              <a:ext uri="{FF2B5EF4-FFF2-40B4-BE49-F238E27FC236}">
                <a16:creationId xmlns:a16="http://schemas.microsoft.com/office/drawing/2014/main" id="{AA4D5CB0-0A59-4803-B500-201999D5FD58}"/>
              </a:ext>
            </a:extLst>
          </p:cNvPr>
          <p:cNvSpPr/>
          <p:nvPr/>
        </p:nvSpPr>
        <p:spPr>
          <a:xfrm>
            <a:off x="1891734" y="3020103"/>
            <a:ext cx="2377440" cy="2377440"/>
          </a:xfrm>
          <a:prstGeom prst="ellipse">
            <a:avLst/>
          </a:prstGeom>
          <a:solidFill>
            <a:srgbClr val="FF0000">
              <a:alpha val="5000"/>
            </a:srgbClr>
          </a:solidFill>
          <a:ln w="1260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ko-KR" altLang="en-US" dirty="0">
              <a:solidFill>
                <a:srgbClr val="FF0066"/>
              </a:solidFill>
            </a:endParaRPr>
          </a:p>
        </p:txBody>
      </p:sp>
      <p:sp>
        <p:nvSpPr>
          <p:cNvPr id="20" name="テキスト ボックス 19">
            <a:extLst>
              <a:ext uri="{FF2B5EF4-FFF2-40B4-BE49-F238E27FC236}">
                <a16:creationId xmlns:a16="http://schemas.microsoft.com/office/drawing/2014/main" id="{E8E12766-BE9F-47D5-B833-A68F3B8BC528}"/>
              </a:ext>
            </a:extLst>
          </p:cNvPr>
          <p:cNvSpPr txBox="1"/>
          <p:nvPr/>
        </p:nvSpPr>
        <p:spPr>
          <a:xfrm>
            <a:off x="2335659" y="3153083"/>
            <a:ext cx="1560836" cy="1115690"/>
          </a:xfrm>
          <a:prstGeom prst="rect">
            <a:avLst/>
          </a:prstGeom>
          <a:noFill/>
        </p:spPr>
        <p:txBody>
          <a:bodyPr wrap="square" rtlCol="0">
            <a:spAutoFit/>
          </a:bodyPr>
          <a:lstStyle/>
          <a:p>
            <a:pPr algn="ctr"/>
            <a:r>
              <a:rPr kumimoji="1" lang="ja-JP" altLang="en-US" sz="1600" b="1" dirty="0">
                <a:solidFill>
                  <a:srgbClr val="FF0000"/>
                </a:solidFill>
                <a:effectLst>
                  <a:glow rad="127000">
                    <a:schemeClr val="bg1"/>
                  </a:glow>
                </a:effectLst>
              </a:rPr>
              <a:t>経済的原動力になれるもの</a:t>
            </a:r>
            <a:endParaRPr kumimoji="1" lang="en-US" altLang="ja-JP" sz="1600" b="1" dirty="0">
              <a:solidFill>
                <a:srgbClr val="FF0000"/>
              </a:solidFill>
              <a:effectLst>
                <a:glow rad="127000">
                  <a:schemeClr val="bg1"/>
                </a:glow>
              </a:effectLst>
            </a:endParaRPr>
          </a:p>
          <a:p>
            <a:pPr algn="ctr"/>
            <a:endParaRPr kumimoji="1" lang="en-US" altLang="ja-JP" sz="1050" b="1" dirty="0">
              <a:solidFill>
                <a:srgbClr val="FF0000"/>
              </a:solidFill>
              <a:effectLst>
                <a:glow rad="127000">
                  <a:schemeClr val="bg1"/>
                </a:glow>
              </a:effectLst>
            </a:endParaRPr>
          </a:p>
          <a:p>
            <a:pPr algn="ctr"/>
            <a:r>
              <a:rPr kumimoji="1" lang="ja-JP" altLang="en-US" sz="2400" b="1" dirty="0">
                <a:solidFill>
                  <a:srgbClr val="FF0000"/>
                </a:solidFill>
                <a:effectLst>
                  <a:glow rad="127000">
                    <a:schemeClr val="bg1"/>
                  </a:glow>
                </a:effectLst>
              </a:rPr>
              <a:t>社会貢献</a:t>
            </a:r>
          </a:p>
        </p:txBody>
      </p:sp>
      <p:sp>
        <p:nvSpPr>
          <p:cNvPr id="16" name="テキスト ボックス 15">
            <a:extLst>
              <a:ext uri="{FF2B5EF4-FFF2-40B4-BE49-F238E27FC236}">
                <a16:creationId xmlns:a16="http://schemas.microsoft.com/office/drawing/2014/main" id="{C71DA7E3-A3D9-4ABA-B34C-34C61059A3EE}"/>
              </a:ext>
            </a:extLst>
          </p:cNvPr>
          <p:cNvSpPr txBox="1"/>
          <p:nvPr/>
        </p:nvSpPr>
        <p:spPr>
          <a:xfrm>
            <a:off x="1115987" y="5351413"/>
            <a:ext cx="1709938" cy="1138773"/>
          </a:xfrm>
          <a:prstGeom prst="rect">
            <a:avLst/>
          </a:prstGeom>
          <a:noFill/>
        </p:spPr>
        <p:txBody>
          <a:bodyPr wrap="square" rtlCol="0">
            <a:spAutoFit/>
          </a:bodyPr>
          <a:lstStyle/>
          <a:p>
            <a:pPr algn="ctr"/>
            <a:r>
              <a:rPr kumimoji="1" lang="ja-JP" altLang="en-US" sz="1600" b="1" dirty="0">
                <a:solidFill>
                  <a:srgbClr val="00B050"/>
                </a:solidFill>
                <a:effectLst>
                  <a:glow rad="127000">
                    <a:schemeClr val="bg1"/>
                  </a:glow>
                </a:effectLst>
              </a:rPr>
              <a:t>世界一に</a:t>
            </a:r>
            <a:endParaRPr kumimoji="1" lang="en-US" altLang="ja-JP" sz="1600" b="1" dirty="0">
              <a:solidFill>
                <a:srgbClr val="00B050"/>
              </a:solidFill>
              <a:effectLst>
                <a:glow rad="127000">
                  <a:schemeClr val="bg1"/>
                </a:glow>
              </a:effectLst>
            </a:endParaRPr>
          </a:p>
          <a:p>
            <a:pPr algn="ctr"/>
            <a:r>
              <a:rPr kumimoji="1" lang="ja-JP" altLang="en-US" sz="1600" b="1" dirty="0">
                <a:solidFill>
                  <a:srgbClr val="00B050"/>
                </a:solidFill>
                <a:effectLst>
                  <a:glow rad="127000">
                    <a:schemeClr val="bg1"/>
                  </a:glow>
                </a:effectLst>
              </a:rPr>
              <a:t>なれること</a:t>
            </a:r>
            <a:endParaRPr kumimoji="1" lang="en-US" altLang="ja-JP" sz="1600" b="1" dirty="0">
              <a:solidFill>
                <a:srgbClr val="00B050"/>
              </a:solidFill>
              <a:effectLst>
                <a:glow rad="127000">
                  <a:schemeClr val="bg1"/>
                </a:glow>
              </a:effectLst>
            </a:endParaRPr>
          </a:p>
          <a:p>
            <a:pPr algn="ctr"/>
            <a:endParaRPr lang="en-US" altLang="ja-JP" sz="1000" b="1" dirty="0">
              <a:solidFill>
                <a:srgbClr val="00B050"/>
              </a:solidFill>
              <a:effectLst>
                <a:glow rad="127000">
                  <a:schemeClr val="bg1"/>
                </a:glow>
              </a:effectLst>
            </a:endParaRPr>
          </a:p>
          <a:p>
            <a:pPr algn="ctr"/>
            <a:r>
              <a:rPr lang="ja-JP" altLang="en-US" sz="2400" b="1" dirty="0">
                <a:solidFill>
                  <a:srgbClr val="00B050"/>
                </a:solidFill>
                <a:effectLst>
                  <a:glow rad="127000">
                    <a:schemeClr val="bg1"/>
                  </a:glow>
                </a:effectLst>
              </a:rPr>
              <a:t>得意</a:t>
            </a:r>
            <a:endParaRPr kumimoji="1" lang="ja-JP" altLang="en-US" sz="2400" b="1" dirty="0">
              <a:solidFill>
                <a:srgbClr val="00B050"/>
              </a:solidFill>
              <a:effectLst>
                <a:glow rad="127000">
                  <a:schemeClr val="bg1"/>
                </a:glow>
              </a:effectLst>
            </a:endParaRPr>
          </a:p>
        </p:txBody>
      </p:sp>
      <p:sp>
        <p:nvSpPr>
          <p:cNvPr id="10" name="テキスト ボックス 9">
            <a:extLst>
              <a:ext uri="{FF2B5EF4-FFF2-40B4-BE49-F238E27FC236}">
                <a16:creationId xmlns:a16="http://schemas.microsoft.com/office/drawing/2014/main" id="{4AE98237-2862-4D97-BAEC-76A0A8E4E20E}"/>
              </a:ext>
            </a:extLst>
          </p:cNvPr>
          <p:cNvSpPr txBox="1"/>
          <p:nvPr/>
        </p:nvSpPr>
        <p:spPr>
          <a:xfrm>
            <a:off x="3475659" y="5373659"/>
            <a:ext cx="1678205" cy="1092607"/>
          </a:xfrm>
          <a:prstGeom prst="rect">
            <a:avLst/>
          </a:prstGeom>
          <a:noFill/>
        </p:spPr>
        <p:txBody>
          <a:bodyPr wrap="square" rtlCol="0">
            <a:spAutoFit/>
          </a:bodyPr>
          <a:lstStyle/>
          <a:p>
            <a:pPr algn="ctr"/>
            <a:r>
              <a:rPr lang="ja-JP" altLang="en-US" sz="1600" b="1" dirty="0">
                <a:solidFill>
                  <a:srgbClr val="0D12DB"/>
                </a:solidFill>
                <a:effectLst>
                  <a:glow rad="127000">
                    <a:schemeClr val="bg1"/>
                  </a:glow>
                </a:effectLst>
              </a:rPr>
              <a:t>情熱をもって</a:t>
            </a:r>
            <a:endParaRPr lang="en-US" altLang="ja-JP" sz="1600" b="1" dirty="0">
              <a:solidFill>
                <a:srgbClr val="0D12DB"/>
              </a:solidFill>
              <a:effectLst>
                <a:glow rad="127000">
                  <a:schemeClr val="bg1"/>
                </a:glow>
              </a:effectLst>
            </a:endParaRPr>
          </a:p>
          <a:p>
            <a:pPr algn="ctr"/>
            <a:r>
              <a:rPr lang="ja-JP" altLang="en-US" sz="1600" b="1" dirty="0">
                <a:solidFill>
                  <a:srgbClr val="0D12DB"/>
                </a:solidFill>
                <a:effectLst>
                  <a:glow rad="127000">
                    <a:schemeClr val="bg1"/>
                  </a:glow>
                </a:effectLst>
              </a:rPr>
              <a:t>取り組めること</a:t>
            </a:r>
            <a:endParaRPr lang="en-US" altLang="ja-JP" sz="1600" b="1" dirty="0">
              <a:solidFill>
                <a:srgbClr val="0D12DB"/>
              </a:solidFill>
              <a:effectLst>
                <a:glow rad="127000">
                  <a:schemeClr val="bg1"/>
                </a:glow>
              </a:effectLst>
            </a:endParaRPr>
          </a:p>
          <a:p>
            <a:pPr algn="ctr"/>
            <a:endParaRPr lang="en-US" altLang="ja-JP" sz="800" b="1" dirty="0">
              <a:solidFill>
                <a:srgbClr val="0D12DB"/>
              </a:solidFill>
              <a:effectLst>
                <a:glow rad="127000">
                  <a:schemeClr val="bg1"/>
                </a:glow>
              </a:effectLst>
            </a:endParaRPr>
          </a:p>
          <a:p>
            <a:pPr algn="ctr"/>
            <a:r>
              <a:rPr lang="ja-JP" altLang="en-US" sz="2400" b="1" dirty="0">
                <a:solidFill>
                  <a:srgbClr val="0D12DB"/>
                </a:solidFill>
                <a:effectLst>
                  <a:glow rad="127000">
                    <a:schemeClr val="bg1"/>
                  </a:glow>
                </a:effectLst>
              </a:rPr>
              <a:t>好き</a:t>
            </a:r>
            <a:endParaRPr lang="en-US" altLang="ja-JP" sz="2400" b="1" dirty="0">
              <a:solidFill>
                <a:srgbClr val="0D12DB"/>
              </a:solidFill>
              <a:effectLst>
                <a:glow rad="127000">
                  <a:schemeClr val="bg1"/>
                </a:glow>
              </a:effectLst>
            </a:endParaRPr>
          </a:p>
        </p:txBody>
      </p:sp>
    </p:spTree>
    <p:extLst>
      <p:ext uri="{BB962C8B-B14F-4D97-AF65-F5344CB8AC3E}">
        <p14:creationId xmlns:p14="http://schemas.microsoft.com/office/powerpoint/2010/main" val="2456990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Web サイト&#10;&#10;自動的に生成された説明">
            <a:extLst>
              <a:ext uri="{FF2B5EF4-FFF2-40B4-BE49-F238E27FC236}">
                <a16:creationId xmlns:a16="http://schemas.microsoft.com/office/drawing/2014/main" id="{528F0A7B-CB59-4F32-9377-1E8F3FB0E0BA}"/>
              </a:ext>
            </a:extLst>
          </p:cNvPr>
          <p:cNvPicPr>
            <a:picLocks noChangeAspect="1"/>
          </p:cNvPicPr>
          <p:nvPr/>
        </p:nvPicPr>
        <p:blipFill rotWithShape="1">
          <a:blip r:embed="rId2">
            <a:extLst>
              <a:ext uri="{28A0092B-C50C-407E-A947-70E740481C1C}">
                <a14:useLocalDpi xmlns:a14="http://schemas.microsoft.com/office/drawing/2010/main" val="0"/>
              </a:ext>
            </a:extLst>
          </a:blip>
          <a:srcRect l="26419" t="30580" r="31855" b="22551"/>
          <a:stretch/>
        </p:blipFill>
        <p:spPr>
          <a:xfrm>
            <a:off x="1811839" y="310896"/>
            <a:ext cx="8765421" cy="6153713"/>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インク 1">
                <a:extLst>
                  <a:ext uri="{FF2B5EF4-FFF2-40B4-BE49-F238E27FC236}">
                    <a16:creationId xmlns:a16="http://schemas.microsoft.com/office/drawing/2014/main" id="{AB2D03F7-E4B1-4CBF-884B-08F883244FC8}"/>
                  </a:ext>
                </a:extLst>
              </p14:cNvPr>
              <p14:cNvContentPartPr/>
              <p14:nvPr/>
            </p14:nvContentPartPr>
            <p14:xfrm>
              <a:off x="2134154" y="5156166"/>
              <a:ext cx="9190080" cy="1493640"/>
            </p14:xfrm>
          </p:contentPart>
        </mc:Choice>
        <mc:Fallback xmlns="">
          <p:pic>
            <p:nvPicPr>
              <p:cNvPr id="2" name="インク 1">
                <a:extLst>
                  <a:ext uri="{FF2B5EF4-FFF2-40B4-BE49-F238E27FC236}">
                    <a16:creationId xmlns:a16="http://schemas.microsoft.com/office/drawing/2014/main" id="{AB2D03F7-E4B1-4CBF-884B-08F883244FC8}"/>
                  </a:ext>
                </a:extLst>
              </p:cNvPr>
              <p:cNvPicPr/>
              <p:nvPr/>
            </p:nvPicPr>
            <p:blipFill>
              <a:blip r:embed="rId4"/>
              <a:stretch>
                <a:fillRect/>
              </a:stretch>
            </p:blipFill>
            <p:spPr>
              <a:xfrm>
                <a:off x="2080154" y="5048526"/>
                <a:ext cx="9297720" cy="1709280"/>
              </a:xfrm>
              <a:prstGeom prst="rect">
                <a:avLst/>
              </a:prstGeom>
            </p:spPr>
          </p:pic>
        </mc:Fallback>
      </mc:AlternateContent>
    </p:spTree>
    <p:extLst>
      <p:ext uri="{BB962C8B-B14F-4D97-AF65-F5344CB8AC3E}">
        <p14:creationId xmlns:p14="http://schemas.microsoft.com/office/powerpoint/2010/main" val="282035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040">
            <a:extLst>
              <a:ext uri="{FF2B5EF4-FFF2-40B4-BE49-F238E27FC236}">
                <a16:creationId xmlns:a16="http://schemas.microsoft.com/office/drawing/2014/main" id="{3AB6ADAC-B61D-4691-9D32-C2A9C7D17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81" t="4395" r="14107" b="13397"/>
          <a:stretch/>
        </p:blipFill>
        <p:spPr bwMode="auto">
          <a:xfrm>
            <a:off x="194572" y="304802"/>
            <a:ext cx="8302883" cy="612355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4AE1402C-355E-47A4-8138-A545D7E6EE70}"/>
              </a:ext>
            </a:extLst>
          </p:cNvPr>
          <p:cNvSpPr txBox="1"/>
          <p:nvPr/>
        </p:nvSpPr>
        <p:spPr>
          <a:xfrm>
            <a:off x="6686408" y="5075707"/>
            <a:ext cx="3467911" cy="523220"/>
          </a:xfrm>
          <a:prstGeom prst="rect">
            <a:avLst/>
          </a:prstGeom>
          <a:solidFill>
            <a:schemeClr val="bg1"/>
          </a:solidFill>
        </p:spPr>
        <p:txBody>
          <a:bodyPr wrap="square">
            <a:spAutoFit/>
          </a:bodyPr>
          <a:lstStyle/>
          <a:p>
            <a:r>
              <a:rPr lang="ja-JP" altLang="en-US" b="1" dirty="0">
                <a:solidFill>
                  <a:srgbClr val="92D050"/>
                </a:solidFill>
                <a:latin typeface="HK Grotesk"/>
              </a:rPr>
              <a:t>１</a:t>
            </a:r>
            <a:r>
              <a:rPr lang="ja-JP" altLang="en-US" b="1" i="0" dirty="0">
                <a:solidFill>
                  <a:srgbClr val="92D050"/>
                </a:solidFill>
                <a:effectLst/>
                <a:latin typeface="HK Grotesk"/>
              </a:rPr>
              <a:t>回しか買ってくれていない人</a:t>
            </a:r>
            <a:r>
              <a:rPr lang="ja-JP" altLang="en-US" sz="2800" b="1" i="0" dirty="0">
                <a:solidFill>
                  <a:srgbClr val="92D050"/>
                </a:solidFill>
                <a:effectLst/>
                <a:latin typeface="HK Grotesk"/>
              </a:rPr>
              <a:t>　</a:t>
            </a:r>
            <a:endParaRPr lang="en-US" altLang="ja-JP" b="1" i="0" dirty="0">
              <a:solidFill>
                <a:srgbClr val="92D050"/>
              </a:solidFill>
              <a:effectLst/>
              <a:latin typeface="HK Grotesk"/>
            </a:endParaRPr>
          </a:p>
        </p:txBody>
      </p:sp>
      <p:sp>
        <p:nvSpPr>
          <p:cNvPr id="6" name="テキスト ボックス 5">
            <a:extLst>
              <a:ext uri="{FF2B5EF4-FFF2-40B4-BE49-F238E27FC236}">
                <a16:creationId xmlns:a16="http://schemas.microsoft.com/office/drawing/2014/main" id="{43C0D83F-EF4F-46D4-8F8C-795334726E25}"/>
              </a:ext>
            </a:extLst>
          </p:cNvPr>
          <p:cNvSpPr txBox="1"/>
          <p:nvPr/>
        </p:nvSpPr>
        <p:spPr>
          <a:xfrm>
            <a:off x="6011174" y="4231331"/>
            <a:ext cx="5977018" cy="523220"/>
          </a:xfrm>
          <a:prstGeom prst="rect">
            <a:avLst/>
          </a:prstGeom>
          <a:solidFill>
            <a:schemeClr val="bg1"/>
          </a:solidFill>
        </p:spPr>
        <p:txBody>
          <a:bodyPr wrap="square">
            <a:spAutoFit/>
          </a:bodyPr>
          <a:lstStyle/>
          <a:p>
            <a:r>
              <a:rPr lang="ja-JP" altLang="en-US" b="1" i="0" dirty="0">
                <a:solidFill>
                  <a:schemeClr val="accent4"/>
                </a:solidFill>
                <a:effectLst/>
                <a:latin typeface="HK Grotesk"/>
              </a:rPr>
              <a:t>特売や値引きをしているときにしか買ってくれない顧客</a:t>
            </a:r>
            <a:r>
              <a:rPr lang="ja-JP" altLang="en-US" sz="2800" b="1" i="0" dirty="0">
                <a:solidFill>
                  <a:schemeClr val="accent4"/>
                </a:solidFill>
                <a:effectLst/>
                <a:latin typeface="HK Grotesk"/>
              </a:rPr>
              <a:t>　</a:t>
            </a:r>
            <a:endParaRPr lang="ja-JP" altLang="en-US" b="1" dirty="0">
              <a:solidFill>
                <a:schemeClr val="accent4"/>
              </a:solidFill>
            </a:endParaRPr>
          </a:p>
        </p:txBody>
      </p:sp>
      <p:sp>
        <p:nvSpPr>
          <p:cNvPr id="8" name="テキスト ボックス 7">
            <a:extLst>
              <a:ext uri="{FF2B5EF4-FFF2-40B4-BE49-F238E27FC236}">
                <a16:creationId xmlns:a16="http://schemas.microsoft.com/office/drawing/2014/main" id="{6E1DFB9F-7CBE-4F76-9831-D0963ACEF234}"/>
              </a:ext>
            </a:extLst>
          </p:cNvPr>
          <p:cNvSpPr txBox="1"/>
          <p:nvPr/>
        </p:nvSpPr>
        <p:spPr>
          <a:xfrm>
            <a:off x="5391260" y="3357554"/>
            <a:ext cx="5461468" cy="646331"/>
          </a:xfrm>
          <a:prstGeom prst="rect">
            <a:avLst/>
          </a:prstGeom>
          <a:solidFill>
            <a:schemeClr val="bg1"/>
          </a:solidFill>
        </p:spPr>
        <p:txBody>
          <a:bodyPr wrap="square">
            <a:spAutoFit/>
          </a:bodyPr>
          <a:lstStyle/>
          <a:p>
            <a:r>
              <a:rPr lang="ja-JP" altLang="en-US" b="1" i="0" dirty="0">
                <a:solidFill>
                  <a:schemeClr val="accent2"/>
                </a:solidFill>
                <a:effectLst/>
                <a:latin typeface="HK Grotesk"/>
              </a:rPr>
              <a:t>浮気しないで自社の商品を買い続けてくれる人</a:t>
            </a:r>
            <a:endParaRPr lang="en-US" altLang="ja-JP" b="1" i="0" dirty="0">
              <a:solidFill>
                <a:schemeClr val="accent2"/>
              </a:solidFill>
              <a:effectLst/>
              <a:latin typeface="HK Grotesk"/>
            </a:endParaRPr>
          </a:p>
          <a:p>
            <a:r>
              <a:rPr lang="en-US" altLang="ja-JP" b="1" i="0" dirty="0">
                <a:solidFill>
                  <a:schemeClr val="accent2"/>
                </a:solidFill>
                <a:effectLst/>
                <a:latin typeface="HK Grotesk"/>
              </a:rPr>
              <a:t>『</a:t>
            </a:r>
            <a:r>
              <a:rPr lang="ja-JP" altLang="en-US" b="1" i="0" dirty="0">
                <a:solidFill>
                  <a:schemeClr val="accent2"/>
                </a:solidFill>
                <a:effectLst/>
                <a:latin typeface="HK Grotesk"/>
              </a:rPr>
              <a:t>とくに不満はないから</a:t>
            </a:r>
            <a:r>
              <a:rPr lang="en-US" altLang="ja-JP" b="1" i="0" dirty="0">
                <a:solidFill>
                  <a:schemeClr val="accent2"/>
                </a:solidFill>
                <a:effectLst/>
                <a:latin typeface="HK Grotesk"/>
              </a:rPr>
              <a:t>』</a:t>
            </a:r>
            <a:r>
              <a:rPr lang="en-US" altLang="ja-JP" b="1" dirty="0">
                <a:solidFill>
                  <a:schemeClr val="accent2"/>
                </a:solidFill>
                <a:latin typeface="HK Grotesk"/>
              </a:rPr>
              <a:t>『</a:t>
            </a:r>
            <a:r>
              <a:rPr lang="ja-JP" altLang="en-US" b="1" i="0" dirty="0">
                <a:solidFill>
                  <a:schemeClr val="accent2"/>
                </a:solidFill>
                <a:effectLst/>
                <a:latin typeface="HK Grotesk"/>
              </a:rPr>
              <a:t>なんとなく習慣で</a:t>
            </a:r>
            <a:r>
              <a:rPr lang="en-US" altLang="ja-JP" b="1" i="0" dirty="0">
                <a:solidFill>
                  <a:schemeClr val="accent2"/>
                </a:solidFill>
                <a:effectLst/>
                <a:latin typeface="HK Grotesk"/>
              </a:rPr>
              <a:t>』</a:t>
            </a:r>
            <a:endParaRPr lang="ja-JP" altLang="en-US" b="1" dirty="0">
              <a:solidFill>
                <a:schemeClr val="accent2"/>
              </a:solidFill>
            </a:endParaRPr>
          </a:p>
        </p:txBody>
      </p:sp>
      <p:sp>
        <p:nvSpPr>
          <p:cNvPr id="10" name="テキスト ボックス 9">
            <a:extLst>
              <a:ext uri="{FF2B5EF4-FFF2-40B4-BE49-F238E27FC236}">
                <a16:creationId xmlns:a16="http://schemas.microsoft.com/office/drawing/2014/main" id="{1D6DCB9A-C549-4F7A-81BF-FBE84ED66F47}"/>
              </a:ext>
            </a:extLst>
          </p:cNvPr>
          <p:cNvSpPr txBox="1"/>
          <p:nvPr/>
        </p:nvSpPr>
        <p:spPr>
          <a:xfrm>
            <a:off x="4801349" y="2616527"/>
            <a:ext cx="3394862" cy="369332"/>
          </a:xfrm>
          <a:prstGeom prst="rect">
            <a:avLst/>
          </a:prstGeom>
          <a:solidFill>
            <a:schemeClr val="bg1"/>
          </a:solidFill>
        </p:spPr>
        <p:txBody>
          <a:bodyPr wrap="square">
            <a:spAutoFit/>
          </a:bodyPr>
          <a:lstStyle/>
          <a:p>
            <a:r>
              <a:rPr lang="ja-JP" altLang="en-US" b="1" i="0" dirty="0">
                <a:solidFill>
                  <a:srgbClr val="FF0000"/>
                </a:solidFill>
                <a:effectLst/>
                <a:latin typeface="HK Grotesk"/>
              </a:rPr>
              <a:t>このブランドのことが好きだ</a:t>
            </a:r>
            <a:endParaRPr lang="ja-JP" altLang="en-US" b="1" dirty="0">
              <a:solidFill>
                <a:srgbClr val="FF0000"/>
              </a:solidFill>
            </a:endParaRPr>
          </a:p>
        </p:txBody>
      </p:sp>
      <p:sp>
        <p:nvSpPr>
          <p:cNvPr id="11" name="テキスト ボックス 10">
            <a:extLst>
              <a:ext uri="{FF2B5EF4-FFF2-40B4-BE49-F238E27FC236}">
                <a16:creationId xmlns:a16="http://schemas.microsoft.com/office/drawing/2014/main" id="{2973CF26-BC45-472D-903B-6F3591B8E752}"/>
              </a:ext>
            </a:extLst>
          </p:cNvPr>
          <p:cNvSpPr txBox="1"/>
          <p:nvPr/>
        </p:nvSpPr>
        <p:spPr>
          <a:xfrm>
            <a:off x="2521523" y="1967347"/>
            <a:ext cx="1542475" cy="461665"/>
          </a:xfrm>
          <a:prstGeom prst="rect">
            <a:avLst/>
          </a:prstGeom>
          <a:noFill/>
        </p:spPr>
        <p:txBody>
          <a:bodyPr wrap="square" rtlCol="0">
            <a:spAutoFit/>
          </a:bodyPr>
          <a:lstStyle/>
          <a:p>
            <a:r>
              <a:rPr kumimoji="1" lang="ja-JP" altLang="en-US" sz="2400" b="1" dirty="0">
                <a:solidFill>
                  <a:srgbClr val="EA00F0"/>
                </a:solidFill>
                <a:effectLst>
                  <a:glow rad="127000">
                    <a:schemeClr val="bg1"/>
                  </a:glow>
                </a:effectLst>
              </a:rPr>
              <a:t>熱狂顧客</a:t>
            </a:r>
          </a:p>
        </p:txBody>
      </p:sp>
      <p:sp>
        <p:nvSpPr>
          <p:cNvPr id="12" name="テキスト ボックス 11">
            <a:extLst>
              <a:ext uri="{FF2B5EF4-FFF2-40B4-BE49-F238E27FC236}">
                <a16:creationId xmlns:a16="http://schemas.microsoft.com/office/drawing/2014/main" id="{D64F0311-4F08-4EED-8F6F-9C96576CF5E1}"/>
              </a:ext>
            </a:extLst>
          </p:cNvPr>
          <p:cNvSpPr txBox="1"/>
          <p:nvPr/>
        </p:nvSpPr>
        <p:spPr>
          <a:xfrm>
            <a:off x="4267198" y="1815290"/>
            <a:ext cx="7841675" cy="646331"/>
          </a:xfrm>
          <a:prstGeom prst="rect">
            <a:avLst/>
          </a:prstGeom>
          <a:solidFill>
            <a:schemeClr val="bg1"/>
          </a:solidFill>
        </p:spPr>
        <p:txBody>
          <a:bodyPr wrap="square">
            <a:spAutoFit/>
          </a:bodyPr>
          <a:lstStyle/>
          <a:p>
            <a:r>
              <a:rPr lang="ja-JP" altLang="en-US" sz="2000" b="1" dirty="0">
                <a:solidFill>
                  <a:srgbClr val="EA00F0"/>
                </a:solidFill>
                <a:latin typeface="HK Grotesk"/>
              </a:rPr>
              <a:t>他</a:t>
            </a:r>
            <a:r>
              <a:rPr lang="ja-JP" altLang="en-US" sz="2000" b="1" i="0" dirty="0">
                <a:solidFill>
                  <a:srgbClr val="EA00F0"/>
                </a:solidFill>
                <a:effectLst/>
                <a:latin typeface="HK Grotesk"/>
              </a:rPr>
              <a:t>の人にも推奨するぐらい、ブランドのことを愛してくれている</a:t>
            </a:r>
            <a:r>
              <a:rPr lang="ja-JP" altLang="en-US" sz="3600" b="1" i="0" dirty="0">
                <a:solidFill>
                  <a:srgbClr val="EA00F0"/>
                </a:solidFill>
                <a:effectLst/>
                <a:latin typeface="HK Grotesk"/>
              </a:rPr>
              <a:t>　</a:t>
            </a:r>
            <a:endParaRPr lang="ja-JP" altLang="en-US" sz="2000" b="1" dirty="0">
              <a:solidFill>
                <a:srgbClr val="EA00F0"/>
              </a:solidFill>
            </a:endParaRPr>
          </a:p>
        </p:txBody>
      </p:sp>
      <p:sp>
        <p:nvSpPr>
          <p:cNvPr id="13" name="テキスト ボックス 12">
            <a:extLst>
              <a:ext uri="{FF2B5EF4-FFF2-40B4-BE49-F238E27FC236}">
                <a16:creationId xmlns:a16="http://schemas.microsoft.com/office/drawing/2014/main" id="{CAC57458-9B9E-4587-B3B4-0D021D15B303}"/>
              </a:ext>
            </a:extLst>
          </p:cNvPr>
          <p:cNvSpPr txBox="1"/>
          <p:nvPr/>
        </p:nvSpPr>
        <p:spPr>
          <a:xfrm>
            <a:off x="3602182" y="3447473"/>
            <a:ext cx="1440872" cy="461665"/>
          </a:xfrm>
          <a:prstGeom prst="rect">
            <a:avLst/>
          </a:prstGeom>
          <a:noFill/>
        </p:spPr>
        <p:txBody>
          <a:bodyPr wrap="square" rtlCol="0">
            <a:spAutoFit/>
          </a:bodyPr>
          <a:lstStyle/>
          <a:p>
            <a:r>
              <a:rPr kumimoji="1" lang="ja-JP" altLang="en-US" sz="2400" b="1" dirty="0">
                <a:solidFill>
                  <a:schemeClr val="accent2">
                    <a:lumMod val="75000"/>
                  </a:schemeClr>
                </a:solidFill>
                <a:effectLst>
                  <a:glow rad="127000">
                    <a:schemeClr val="bg1"/>
                  </a:glow>
                </a:effectLst>
              </a:rPr>
              <a:t>継続顧客</a:t>
            </a:r>
          </a:p>
        </p:txBody>
      </p:sp>
      <p:sp>
        <p:nvSpPr>
          <p:cNvPr id="15" name="テキスト ボックス 14">
            <a:extLst>
              <a:ext uri="{FF2B5EF4-FFF2-40B4-BE49-F238E27FC236}">
                <a16:creationId xmlns:a16="http://schemas.microsoft.com/office/drawing/2014/main" id="{0B02F8F8-82F0-41E1-B875-036ADC6BBB95}"/>
              </a:ext>
            </a:extLst>
          </p:cNvPr>
          <p:cNvSpPr txBox="1"/>
          <p:nvPr/>
        </p:nvSpPr>
        <p:spPr>
          <a:xfrm>
            <a:off x="2503048" y="2602347"/>
            <a:ext cx="2053535" cy="461665"/>
          </a:xfrm>
          <a:prstGeom prst="rect">
            <a:avLst/>
          </a:prstGeom>
          <a:noFill/>
        </p:spPr>
        <p:txBody>
          <a:bodyPr wrap="square" rtlCol="0">
            <a:spAutoFit/>
          </a:bodyPr>
          <a:lstStyle/>
          <a:p>
            <a:r>
              <a:rPr lang="ja-JP" altLang="en-US" sz="2400" b="1" dirty="0">
                <a:solidFill>
                  <a:srgbClr val="C00000"/>
                </a:solidFill>
                <a:effectLst>
                  <a:glow rad="127000">
                    <a:schemeClr val="bg1"/>
                  </a:glow>
                </a:effectLst>
              </a:rPr>
              <a:t>ロイヤル</a:t>
            </a:r>
            <a:r>
              <a:rPr kumimoji="1" lang="ja-JP" altLang="en-US" sz="2400" b="1" dirty="0">
                <a:solidFill>
                  <a:srgbClr val="C00000"/>
                </a:solidFill>
                <a:effectLst>
                  <a:glow rad="127000">
                    <a:schemeClr val="bg1"/>
                  </a:glow>
                </a:effectLst>
              </a:rPr>
              <a:t>顧客</a:t>
            </a:r>
          </a:p>
        </p:txBody>
      </p:sp>
      <p:sp>
        <p:nvSpPr>
          <p:cNvPr id="16" name="テキスト ボックス 15">
            <a:extLst>
              <a:ext uri="{FF2B5EF4-FFF2-40B4-BE49-F238E27FC236}">
                <a16:creationId xmlns:a16="http://schemas.microsoft.com/office/drawing/2014/main" id="{99703BDC-5002-423D-8C52-2BCA4EF201B3}"/>
              </a:ext>
            </a:extLst>
          </p:cNvPr>
          <p:cNvSpPr txBox="1"/>
          <p:nvPr/>
        </p:nvSpPr>
        <p:spPr>
          <a:xfrm>
            <a:off x="3800763" y="4348014"/>
            <a:ext cx="2053535" cy="461665"/>
          </a:xfrm>
          <a:prstGeom prst="rect">
            <a:avLst/>
          </a:prstGeom>
          <a:noFill/>
        </p:spPr>
        <p:txBody>
          <a:bodyPr wrap="square" rtlCol="0">
            <a:spAutoFit/>
          </a:bodyPr>
          <a:lstStyle/>
          <a:p>
            <a:r>
              <a:rPr lang="ja-JP" altLang="en-US" sz="2400" b="1" dirty="0">
                <a:solidFill>
                  <a:schemeClr val="accent4">
                    <a:lumMod val="75000"/>
                  </a:schemeClr>
                </a:solidFill>
                <a:effectLst>
                  <a:glow rad="127000">
                    <a:schemeClr val="bg1"/>
                  </a:glow>
                </a:effectLst>
              </a:rPr>
              <a:t>日和見</a:t>
            </a:r>
            <a:r>
              <a:rPr kumimoji="1" lang="ja-JP" altLang="en-US" sz="2400" b="1" dirty="0">
                <a:solidFill>
                  <a:schemeClr val="accent4">
                    <a:lumMod val="75000"/>
                  </a:schemeClr>
                </a:solidFill>
                <a:effectLst>
                  <a:glow rad="127000">
                    <a:schemeClr val="bg1"/>
                  </a:glow>
                </a:effectLst>
              </a:rPr>
              <a:t>顧客</a:t>
            </a:r>
          </a:p>
        </p:txBody>
      </p:sp>
      <p:sp>
        <p:nvSpPr>
          <p:cNvPr id="17" name="テキスト ボックス 16">
            <a:extLst>
              <a:ext uri="{FF2B5EF4-FFF2-40B4-BE49-F238E27FC236}">
                <a16:creationId xmlns:a16="http://schemas.microsoft.com/office/drawing/2014/main" id="{169024A7-A496-45C0-89D2-52D80CFA74B2}"/>
              </a:ext>
            </a:extLst>
          </p:cNvPr>
          <p:cNvSpPr txBox="1"/>
          <p:nvPr/>
        </p:nvSpPr>
        <p:spPr>
          <a:xfrm>
            <a:off x="3906983" y="5230084"/>
            <a:ext cx="2480305" cy="461665"/>
          </a:xfrm>
          <a:prstGeom prst="rect">
            <a:avLst/>
          </a:prstGeom>
          <a:noFill/>
        </p:spPr>
        <p:txBody>
          <a:bodyPr wrap="square" rtlCol="0">
            <a:spAutoFit/>
          </a:bodyPr>
          <a:lstStyle/>
          <a:p>
            <a:r>
              <a:rPr kumimoji="1" lang="ja-JP" altLang="en-US" sz="2400" b="1" dirty="0">
                <a:solidFill>
                  <a:srgbClr val="00B050"/>
                </a:solidFill>
                <a:effectLst>
                  <a:glow rad="127000">
                    <a:schemeClr val="bg1"/>
                  </a:glow>
                </a:effectLst>
              </a:rPr>
              <a:t>トライアル顧客</a:t>
            </a:r>
          </a:p>
        </p:txBody>
      </p:sp>
      <p:sp>
        <p:nvSpPr>
          <p:cNvPr id="14" name="テキスト ボックス 13">
            <a:extLst>
              <a:ext uri="{FF2B5EF4-FFF2-40B4-BE49-F238E27FC236}">
                <a16:creationId xmlns:a16="http://schemas.microsoft.com/office/drawing/2014/main" id="{DE72E444-BCA7-4566-A906-EEF057A9C685}"/>
              </a:ext>
            </a:extLst>
          </p:cNvPr>
          <p:cNvSpPr txBox="1"/>
          <p:nvPr/>
        </p:nvSpPr>
        <p:spPr>
          <a:xfrm>
            <a:off x="4801349" y="6188362"/>
            <a:ext cx="1405487" cy="461665"/>
          </a:xfrm>
          <a:prstGeom prst="rect">
            <a:avLst/>
          </a:prstGeom>
          <a:solidFill>
            <a:schemeClr val="bg1"/>
          </a:solidFill>
        </p:spPr>
        <p:txBody>
          <a:bodyPr wrap="square" rtlCol="0">
            <a:spAutoFit/>
          </a:bodyPr>
          <a:lstStyle/>
          <a:p>
            <a:r>
              <a:rPr kumimoji="1" lang="ja-JP" altLang="en-US" sz="2400" b="1" dirty="0">
                <a:solidFill>
                  <a:schemeClr val="bg2">
                    <a:lumMod val="50000"/>
                  </a:schemeClr>
                </a:solidFill>
              </a:rPr>
              <a:t>非利用者</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インク 1">
                <a:extLst>
                  <a:ext uri="{FF2B5EF4-FFF2-40B4-BE49-F238E27FC236}">
                    <a16:creationId xmlns:a16="http://schemas.microsoft.com/office/drawing/2014/main" id="{75A0E29E-B68B-4C46-B0E8-8391F331C838}"/>
                  </a:ext>
                </a:extLst>
              </p14:cNvPr>
              <p14:cNvContentPartPr/>
              <p14:nvPr/>
            </p14:nvContentPartPr>
            <p14:xfrm>
              <a:off x="4027554" y="1248701"/>
              <a:ext cx="3485520" cy="1541880"/>
            </p14:xfrm>
          </p:contentPart>
        </mc:Choice>
        <mc:Fallback xmlns="">
          <p:pic>
            <p:nvPicPr>
              <p:cNvPr id="2" name="インク 1">
                <a:extLst>
                  <a:ext uri="{FF2B5EF4-FFF2-40B4-BE49-F238E27FC236}">
                    <a16:creationId xmlns:a16="http://schemas.microsoft.com/office/drawing/2014/main" id="{75A0E29E-B68B-4C46-B0E8-8391F331C838}"/>
                  </a:ext>
                </a:extLst>
              </p:cNvPr>
              <p:cNvPicPr/>
              <p:nvPr/>
            </p:nvPicPr>
            <p:blipFill>
              <a:blip r:embed="rId5"/>
              <a:stretch>
                <a:fillRect/>
              </a:stretch>
            </p:blipFill>
            <p:spPr>
              <a:xfrm>
                <a:off x="3964914" y="871061"/>
                <a:ext cx="3611160" cy="2297520"/>
              </a:xfrm>
              <a:prstGeom prst="rect">
                <a:avLst/>
              </a:prstGeom>
            </p:spPr>
          </p:pic>
        </mc:Fallback>
      </mc:AlternateContent>
      <p:sp>
        <p:nvSpPr>
          <p:cNvPr id="3" name="吹き出し: 角を丸めた四角形 2">
            <a:extLst>
              <a:ext uri="{FF2B5EF4-FFF2-40B4-BE49-F238E27FC236}">
                <a16:creationId xmlns:a16="http://schemas.microsoft.com/office/drawing/2014/main" id="{62B4664B-0A92-4EBD-AD8F-5D8371E3896C}"/>
              </a:ext>
            </a:extLst>
          </p:cNvPr>
          <p:cNvSpPr/>
          <p:nvPr/>
        </p:nvSpPr>
        <p:spPr>
          <a:xfrm>
            <a:off x="7384025" y="1002891"/>
            <a:ext cx="2212258" cy="575121"/>
          </a:xfrm>
          <a:prstGeom prst="wedgeRoundRectCallout">
            <a:avLst>
              <a:gd name="adj1" fmla="val -45158"/>
              <a:gd name="adj2" fmla="val 93273"/>
              <a:gd name="adj3" fmla="val 16667"/>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ﾏｰｹﾃｨﾝｸﾞ</a:t>
            </a:r>
            <a:r>
              <a:rPr kumimoji="1" lang="en-US" altLang="ja-JP" b="1" dirty="0"/>
              <a:t>4.0 </a:t>
            </a:r>
          </a:p>
          <a:p>
            <a:pPr algn="ctr"/>
            <a:r>
              <a:rPr kumimoji="1" lang="ja-JP" altLang="en-US" sz="1200" b="1" dirty="0"/>
              <a:t>フィリップ・コトラー</a:t>
            </a:r>
          </a:p>
        </p:txBody>
      </p:sp>
      <p:sp>
        <p:nvSpPr>
          <p:cNvPr id="18" name="矢印: 上 17">
            <a:extLst>
              <a:ext uri="{FF2B5EF4-FFF2-40B4-BE49-F238E27FC236}">
                <a16:creationId xmlns:a16="http://schemas.microsoft.com/office/drawing/2014/main" id="{30BACAE9-85AC-4732-9402-AB5956693EE1}"/>
              </a:ext>
            </a:extLst>
          </p:cNvPr>
          <p:cNvSpPr/>
          <p:nvPr/>
        </p:nvSpPr>
        <p:spPr>
          <a:xfrm>
            <a:off x="476740" y="2068946"/>
            <a:ext cx="564700" cy="278720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育成</a:t>
            </a:r>
          </a:p>
        </p:txBody>
      </p:sp>
    </p:spTree>
    <p:extLst>
      <p:ext uri="{BB962C8B-B14F-4D97-AF65-F5344CB8AC3E}">
        <p14:creationId xmlns:p14="http://schemas.microsoft.com/office/powerpoint/2010/main" val="68863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6911825-3B34-4288-B10F-35C835DCD126}"/>
              </a:ext>
            </a:extLst>
          </p:cNvPr>
          <p:cNvSpPr txBox="1"/>
          <p:nvPr/>
        </p:nvSpPr>
        <p:spPr>
          <a:xfrm>
            <a:off x="0" y="0"/>
            <a:ext cx="12192000" cy="6858000"/>
          </a:xfrm>
          <a:prstGeom prst="rect">
            <a:avLst/>
          </a:prstGeom>
          <a:solidFill>
            <a:schemeClr val="bg2">
              <a:lumMod val="90000"/>
            </a:schemeClr>
          </a:solidFill>
        </p:spPr>
        <p:txBody>
          <a:bodyPr wrap="square" rtlCol="0">
            <a:spAutoFit/>
          </a:bodyPr>
          <a:lstStyle/>
          <a:p>
            <a:endParaRPr kumimoji="1" lang="ja-JP" altLang="en-US" dirty="0"/>
          </a:p>
        </p:txBody>
      </p:sp>
      <p:pic>
        <p:nvPicPr>
          <p:cNvPr id="4100" name="Picture 4" descr="動画】オススメ書籍！戦略マーケを学ぶならドラッカーの5つの質問 | みんなのマーケティング｜日本一やさしいマーケティング戦略の基礎教室">
            <a:extLst>
              <a:ext uri="{FF2B5EF4-FFF2-40B4-BE49-F238E27FC236}">
                <a16:creationId xmlns:a16="http://schemas.microsoft.com/office/drawing/2014/main" id="{67812016-BBA6-4A92-B0FD-EFB4860A1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8" t="2362" r="26129" b="8237"/>
          <a:stretch/>
        </p:blipFill>
        <p:spPr bwMode="auto">
          <a:xfrm>
            <a:off x="5073446" y="1288026"/>
            <a:ext cx="6224351" cy="46088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ドラッカー5つの質問 | 山下 淳一郎 |本 | 通販 | Amazon">
            <a:extLst>
              <a:ext uri="{FF2B5EF4-FFF2-40B4-BE49-F238E27FC236}">
                <a16:creationId xmlns:a16="http://schemas.microsoft.com/office/drawing/2014/main" id="{5DF9107E-5EF9-4B67-975B-B9B4323B4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00537"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D39D0A82-1E43-4E84-A1E7-9035C10BF302}"/>
                  </a:ext>
                </a:extLst>
              </p14:cNvPr>
              <p14:cNvContentPartPr/>
              <p14:nvPr/>
            </p14:nvContentPartPr>
            <p14:xfrm>
              <a:off x="4918014" y="2720276"/>
              <a:ext cx="5594760" cy="856800"/>
            </p14:xfrm>
          </p:contentPart>
        </mc:Choice>
        <mc:Fallback xmlns="">
          <p:pic>
            <p:nvPicPr>
              <p:cNvPr id="4" name="インク 3">
                <a:extLst>
                  <a:ext uri="{FF2B5EF4-FFF2-40B4-BE49-F238E27FC236}">
                    <a16:creationId xmlns:a16="http://schemas.microsoft.com/office/drawing/2014/main" id="{D39D0A82-1E43-4E84-A1E7-9035C10BF302}"/>
                  </a:ext>
                </a:extLst>
              </p:cNvPr>
              <p:cNvPicPr/>
              <p:nvPr/>
            </p:nvPicPr>
            <p:blipFill>
              <a:blip r:embed="rId6"/>
              <a:stretch>
                <a:fillRect/>
              </a:stretch>
            </p:blipFill>
            <p:spPr>
              <a:xfrm>
                <a:off x="4855374" y="2657276"/>
                <a:ext cx="5720400" cy="982440"/>
              </a:xfrm>
              <a:prstGeom prst="rect">
                <a:avLst/>
              </a:prstGeom>
            </p:spPr>
          </p:pic>
        </mc:Fallback>
      </mc:AlternateContent>
    </p:spTree>
    <p:extLst>
      <p:ext uri="{BB962C8B-B14F-4D97-AF65-F5344CB8AC3E}">
        <p14:creationId xmlns:p14="http://schemas.microsoft.com/office/powerpoint/2010/main" val="3981984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ブランディングはターゲットが重要 ｜ 名古屋のホームページ制作（WEBサイト）・販促制作なら株式会社大和デザイン｜">
            <a:extLst>
              <a:ext uri="{FF2B5EF4-FFF2-40B4-BE49-F238E27FC236}">
                <a16:creationId xmlns:a16="http://schemas.microsoft.com/office/drawing/2014/main" id="{AECFEAB7-3C70-4EBB-822D-E72496F5A1ED}"/>
              </a:ext>
            </a:extLst>
          </p:cNvPr>
          <p:cNvPicPr>
            <a:picLocks noChangeAspect="1" noChangeArrowheads="1"/>
          </p:cNvPicPr>
          <p:nvPr/>
        </p:nvPicPr>
        <p:blipFill rotWithShape="1">
          <a:blip r:embed="rId3">
            <a:alphaModFix amt="39000"/>
            <a:extLst>
              <a:ext uri="{28A0092B-C50C-407E-A947-70E740481C1C}">
                <a14:useLocalDpi xmlns:a14="http://schemas.microsoft.com/office/drawing/2010/main" val="0"/>
              </a:ext>
            </a:extLst>
          </a:blip>
          <a:srcRect t="4817" b="10110"/>
          <a:stretch/>
        </p:blipFill>
        <p:spPr bwMode="auto">
          <a:xfrm>
            <a:off x="0" y="0"/>
            <a:ext cx="12192000" cy="6914584"/>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93875EF-7141-42D4-AD3E-CEF7F866ECD9}"/>
              </a:ext>
            </a:extLst>
          </p:cNvPr>
          <p:cNvSpPr txBox="1"/>
          <p:nvPr/>
        </p:nvSpPr>
        <p:spPr>
          <a:xfrm>
            <a:off x="348343" y="623387"/>
            <a:ext cx="11596914" cy="5940088"/>
          </a:xfrm>
          <a:prstGeom prst="rect">
            <a:avLst/>
          </a:prstGeom>
          <a:noFill/>
        </p:spPr>
        <p:txBody>
          <a:bodyPr wrap="square" rtlCol="0">
            <a:spAutoFit/>
          </a:bodyPr>
          <a:lstStyle/>
          <a:p>
            <a:pPr algn="ctr"/>
            <a:r>
              <a:rPr kumimoji="1" lang="ja-JP" altLang="en-US" sz="6000" b="1" dirty="0">
                <a:solidFill>
                  <a:schemeClr val="bg2">
                    <a:lumMod val="50000"/>
                  </a:schemeClr>
                </a:solidFill>
                <a:effectLst>
                  <a:glow rad="127000">
                    <a:schemeClr val="bg1"/>
                  </a:glow>
                </a:effectLst>
              </a:rPr>
              <a:t>ターゲット顧客を決める理由</a:t>
            </a:r>
            <a:endParaRPr kumimoji="1" lang="en-US" altLang="ja-JP" sz="6000" b="1" dirty="0">
              <a:solidFill>
                <a:schemeClr val="bg2">
                  <a:lumMod val="50000"/>
                </a:schemeClr>
              </a:solidFill>
              <a:effectLst>
                <a:glow rad="127000">
                  <a:schemeClr val="bg1"/>
                </a:glow>
              </a:effectLst>
            </a:endParaRPr>
          </a:p>
          <a:p>
            <a:endParaRPr kumimoji="1" lang="en-US" altLang="ja-JP" sz="3200" b="1" dirty="0">
              <a:effectLst>
                <a:glow rad="127000">
                  <a:schemeClr val="bg1"/>
                </a:glow>
              </a:effectLst>
            </a:endParaRPr>
          </a:p>
          <a:p>
            <a:r>
              <a:rPr kumimoji="1" lang="ja-JP" altLang="en-US" sz="3200" b="1" dirty="0">
                <a:solidFill>
                  <a:srgbClr val="C00000"/>
                </a:solidFill>
                <a:effectLst>
                  <a:glow rad="127000">
                    <a:schemeClr val="bg1"/>
                  </a:glow>
                </a:effectLst>
              </a:rPr>
              <a:t>①より延びしろがある場所で戦うため</a:t>
            </a:r>
            <a:endParaRPr kumimoji="1" lang="en-US" altLang="ja-JP" sz="3200" b="1" dirty="0">
              <a:solidFill>
                <a:srgbClr val="C00000"/>
              </a:solidFill>
              <a:effectLst>
                <a:glow rad="127000">
                  <a:schemeClr val="bg1"/>
                </a:glow>
              </a:effectLst>
            </a:endParaRPr>
          </a:p>
          <a:p>
            <a:endParaRPr kumimoji="1" lang="en-US" altLang="ja-JP" sz="1600" b="1" dirty="0">
              <a:solidFill>
                <a:srgbClr val="C00000"/>
              </a:solidFill>
              <a:effectLst>
                <a:glow rad="127000">
                  <a:schemeClr val="bg1"/>
                </a:glow>
              </a:effectLst>
            </a:endParaRPr>
          </a:p>
          <a:p>
            <a:r>
              <a:rPr lang="ja-JP" altLang="en-US" sz="3200" b="1" dirty="0">
                <a:solidFill>
                  <a:schemeClr val="accent2"/>
                </a:solidFill>
                <a:effectLst>
                  <a:glow rad="127000">
                    <a:schemeClr val="bg1"/>
                  </a:glow>
                </a:effectLst>
              </a:rPr>
              <a:t>②資源</a:t>
            </a:r>
            <a:r>
              <a:rPr lang="ja-JP" altLang="en-US" sz="2000" b="1" dirty="0">
                <a:solidFill>
                  <a:schemeClr val="accent2"/>
                </a:solidFill>
                <a:effectLst>
                  <a:glow rad="127000">
                    <a:schemeClr val="bg1"/>
                  </a:glow>
                </a:effectLst>
              </a:rPr>
              <a:t>（リソース）</a:t>
            </a:r>
            <a:r>
              <a:rPr lang="ja-JP" altLang="en-US" sz="3200" b="1" dirty="0">
                <a:solidFill>
                  <a:schemeClr val="accent2"/>
                </a:solidFill>
                <a:effectLst>
                  <a:glow rad="127000">
                    <a:schemeClr val="bg1"/>
                  </a:glow>
                </a:effectLst>
              </a:rPr>
              <a:t>を集中させるため</a:t>
            </a:r>
            <a:endParaRPr kumimoji="1" lang="en-US" altLang="ja-JP" sz="3200" b="1" dirty="0">
              <a:solidFill>
                <a:schemeClr val="accent2"/>
              </a:solidFill>
              <a:effectLst>
                <a:glow rad="127000">
                  <a:schemeClr val="bg1"/>
                </a:glow>
              </a:effectLst>
            </a:endParaRPr>
          </a:p>
          <a:p>
            <a:endParaRPr lang="en-US" altLang="ja-JP" sz="1600" dirty="0">
              <a:effectLst>
                <a:glow rad="127000">
                  <a:schemeClr val="bg1"/>
                </a:glow>
              </a:effectLst>
            </a:endParaRPr>
          </a:p>
          <a:p>
            <a:r>
              <a:rPr lang="ja-JP" altLang="en-US" sz="3200" b="1" dirty="0">
                <a:solidFill>
                  <a:srgbClr val="195BEF"/>
                </a:solidFill>
                <a:effectLst>
                  <a:glow rad="127000">
                    <a:schemeClr val="bg1"/>
                  </a:glow>
                </a:effectLst>
              </a:rPr>
              <a:t>③</a:t>
            </a:r>
            <a:r>
              <a:rPr kumimoji="1" lang="ja-JP" altLang="en-US" sz="3200" b="1" dirty="0">
                <a:solidFill>
                  <a:srgbClr val="195BEF"/>
                </a:solidFill>
                <a:effectLst>
                  <a:glow rad="127000">
                    <a:schemeClr val="bg1"/>
                  </a:glow>
                </a:effectLst>
              </a:rPr>
              <a:t>消費者には</a:t>
            </a:r>
            <a:r>
              <a:rPr lang="en-US" altLang="ja-JP" sz="3200" b="1" dirty="0">
                <a:solidFill>
                  <a:srgbClr val="195BEF"/>
                </a:solidFill>
                <a:effectLst>
                  <a:glow rad="127000">
                    <a:schemeClr val="bg1"/>
                  </a:glow>
                </a:effectLst>
              </a:rPr>
              <a:t>『</a:t>
            </a:r>
            <a:r>
              <a:rPr lang="ja-JP" altLang="en-US" sz="3200" b="1" dirty="0">
                <a:solidFill>
                  <a:srgbClr val="195BEF"/>
                </a:solidFill>
                <a:effectLst>
                  <a:glow rad="127000">
                    <a:schemeClr val="bg1"/>
                  </a:glow>
                </a:effectLst>
              </a:rPr>
              <a:t>買う確率</a:t>
            </a:r>
            <a:r>
              <a:rPr lang="en-US" altLang="ja-JP" sz="3200" b="1" dirty="0">
                <a:solidFill>
                  <a:srgbClr val="195BEF"/>
                </a:solidFill>
                <a:effectLst>
                  <a:glow rad="127000">
                    <a:schemeClr val="bg1"/>
                  </a:glow>
                </a:effectLst>
              </a:rPr>
              <a:t>』</a:t>
            </a:r>
            <a:r>
              <a:rPr lang="ja-JP" altLang="en-US" sz="3200" b="1" dirty="0">
                <a:solidFill>
                  <a:srgbClr val="195BEF"/>
                </a:solidFill>
                <a:effectLst>
                  <a:glow rad="127000">
                    <a:schemeClr val="bg1"/>
                  </a:glow>
                </a:effectLst>
              </a:rPr>
              <a:t>や</a:t>
            </a:r>
            <a:r>
              <a:rPr lang="en-US" altLang="ja-JP" sz="3200" b="1" dirty="0">
                <a:solidFill>
                  <a:srgbClr val="195BEF"/>
                </a:solidFill>
                <a:effectLst>
                  <a:glow rad="127000">
                    <a:schemeClr val="bg1"/>
                  </a:glow>
                </a:effectLst>
              </a:rPr>
              <a:t>『</a:t>
            </a:r>
            <a:r>
              <a:rPr lang="ja-JP" altLang="en-US" sz="3200" b="1" dirty="0">
                <a:solidFill>
                  <a:srgbClr val="195BEF"/>
                </a:solidFill>
                <a:effectLst>
                  <a:glow rad="127000">
                    <a:schemeClr val="bg1"/>
                  </a:glow>
                </a:effectLst>
              </a:rPr>
              <a:t>購買欲</a:t>
            </a:r>
            <a:r>
              <a:rPr lang="en-US" altLang="ja-JP" sz="3200" b="1" dirty="0">
                <a:solidFill>
                  <a:srgbClr val="195BEF"/>
                </a:solidFill>
                <a:effectLst>
                  <a:glow rad="127000">
                    <a:schemeClr val="bg1"/>
                  </a:glow>
                </a:effectLst>
              </a:rPr>
              <a:t>』</a:t>
            </a:r>
            <a:r>
              <a:rPr lang="ja-JP" altLang="en-US" sz="3200" b="1" dirty="0">
                <a:solidFill>
                  <a:srgbClr val="195BEF"/>
                </a:solidFill>
                <a:effectLst>
                  <a:glow rad="127000">
                    <a:schemeClr val="bg1"/>
                  </a:glow>
                </a:effectLst>
              </a:rPr>
              <a:t>に大きな偏りがある</a:t>
            </a:r>
            <a:endParaRPr lang="en-US" altLang="ja-JP" sz="3200" b="1" dirty="0">
              <a:solidFill>
                <a:srgbClr val="195BEF"/>
              </a:solidFill>
              <a:effectLst>
                <a:glow rad="127000">
                  <a:schemeClr val="bg1"/>
                </a:glow>
              </a:effectLst>
            </a:endParaRPr>
          </a:p>
          <a:p>
            <a:r>
              <a:rPr kumimoji="1" lang="ja-JP" altLang="en-US" sz="1600" dirty="0">
                <a:effectLst>
                  <a:glow rad="127000">
                    <a:schemeClr val="bg1"/>
                  </a:glow>
                </a:effectLst>
              </a:rPr>
              <a:t>　　</a:t>
            </a:r>
            <a:endParaRPr kumimoji="1" lang="en-US" altLang="ja-JP" sz="1600" dirty="0">
              <a:effectLst>
                <a:glow rad="127000">
                  <a:schemeClr val="bg1"/>
                </a:glow>
              </a:effectLst>
            </a:endParaRPr>
          </a:p>
          <a:p>
            <a:r>
              <a:rPr lang="ja-JP" altLang="en-US" sz="3200" b="1" dirty="0">
                <a:solidFill>
                  <a:srgbClr val="00B050"/>
                </a:solidFill>
                <a:effectLst>
                  <a:glow rad="127000">
                    <a:schemeClr val="bg1"/>
                  </a:glow>
                </a:effectLst>
              </a:rPr>
              <a:t>④</a:t>
            </a:r>
            <a:r>
              <a:rPr kumimoji="1" lang="ja-JP" altLang="en-US" sz="3200" b="1" dirty="0">
                <a:solidFill>
                  <a:srgbClr val="00B050"/>
                </a:solidFill>
                <a:effectLst>
                  <a:glow rad="127000">
                    <a:schemeClr val="bg1"/>
                  </a:glow>
                </a:effectLst>
              </a:rPr>
              <a:t>消費者ニーズにも偏りがある</a:t>
            </a:r>
            <a:endParaRPr kumimoji="1" lang="en-US" altLang="ja-JP" sz="3200" b="1" dirty="0">
              <a:solidFill>
                <a:srgbClr val="00B050"/>
              </a:solidFill>
              <a:effectLst>
                <a:glow rad="127000">
                  <a:schemeClr val="bg1"/>
                </a:glow>
              </a:effectLst>
            </a:endParaRPr>
          </a:p>
          <a:p>
            <a:r>
              <a:rPr kumimoji="1" lang="ja-JP" altLang="en-US" sz="2400" b="1" dirty="0">
                <a:solidFill>
                  <a:srgbClr val="00B050"/>
                </a:solidFill>
                <a:effectLst>
                  <a:glow rad="127000">
                    <a:schemeClr val="bg1"/>
                  </a:glow>
                </a:effectLst>
              </a:rPr>
              <a:t>　（全てのニーズに応える＝誰のニーズにも応えていない）</a:t>
            </a:r>
            <a:endParaRPr kumimoji="1" lang="en-US" altLang="ja-JP" sz="2400" b="1" dirty="0">
              <a:solidFill>
                <a:srgbClr val="00B050"/>
              </a:solidFill>
              <a:effectLst>
                <a:glow rad="127000">
                  <a:schemeClr val="bg1"/>
                </a:glow>
              </a:effectLst>
            </a:endParaRPr>
          </a:p>
          <a:p>
            <a:endParaRPr lang="en-US" altLang="ja-JP" sz="1600" b="1" dirty="0">
              <a:solidFill>
                <a:srgbClr val="00B050"/>
              </a:solidFill>
              <a:effectLst>
                <a:glow rad="127000">
                  <a:schemeClr val="bg1"/>
                </a:glow>
              </a:effectLst>
            </a:endParaRPr>
          </a:p>
          <a:p>
            <a:r>
              <a:rPr lang="ja-JP" altLang="en-US" sz="3200" b="1" dirty="0">
                <a:effectLst>
                  <a:glow rad="127000">
                    <a:schemeClr val="bg1"/>
                  </a:glow>
                </a:effectLst>
              </a:rPr>
              <a:t>⑤</a:t>
            </a:r>
            <a:r>
              <a:rPr kumimoji="1" lang="ja-JP" altLang="en-US" sz="3200" b="1" dirty="0">
                <a:effectLst>
                  <a:glow rad="127000">
                    <a:schemeClr val="bg1"/>
                  </a:glow>
                </a:effectLst>
              </a:rPr>
              <a:t>四六時中顧客の成功を考え続けるには、顧客のことが好き</a:t>
            </a:r>
            <a:endParaRPr kumimoji="1" lang="en-US" altLang="ja-JP" sz="3200" b="1" dirty="0">
              <a:effectLst>
                <a:glow rad="127000">
                  <a:schemeClr val="bg1"/>
                </a:glow>
              </a:effectLst>
            </a:endParaRPr>
          </a:p>
          <a:p>
            <a:r>
              <a:rPr lang="ja-JP" altLang="en-US" sz="3200" b="1" dirty="0">
                <a:effectLst>
                  <a:glow rad="127000">
                    <a:schemeClr val="bg1"/>
                  </a:glow>
                </a:effectLst>
              </a:rPr>
              <a:t>　</a:t>
            </a:r>
            <a:r>
              <a:rPr kumimoji="1" lang="ja-JP" altLang="en-US" sz="3200" b="1" dirty="0">
                <a:effectLst>
                  <a:glow rad="127000">
                    <a:schemeClr val="bg1"/>
                  </a:glow>
                </a:effectLst>
              </a:rPr>
              <a:t>になれないと、どれだけお金が儲かったとしても地獄になる</a:t>
            </a:r>
            <a:r>
              <a:rPr kumimoji="1" lang="ja-JP" altLang="en-US" sz="2000" b="1" dirty="0">
                <a:effectLst>
                  <a:glow rad="127000">
                    <a:schemeClr val="bg1"/>
                  </a:glow>
                </a:effectLst>
              </a:rPr>
              <a:t>　　</a:t>
            </a:r>
            <a:endParaRPr kumimoji="1" lang="ja-JP" altLang="en-US" sz="2000" dirty="0">
              <a:effectLst>
                <a:glow rad="127000">
                  <a:schemeClr val="bg1"/>
                </a:glow>
              </a:effectLst>
            </a:endParaRPr>
          </a:p>
        </p:txBody>
      </p:sp>
    </p:spTree>
    <p:extLst>
      <p:ext uri="{BB962C8B-B14F-4D97-AF65-F5344CB8AC3E}">
        <p14:creationId xmlns:p14="http://schemas.microsoft.com/office/powerpoint/2010/main" val="25277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barn(inVertical)">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arn(inVertical)">
                                      <p:cBhvr>
                                        <p:cTn id="22" dur="500"/>
                                        <p:tgtEl>
                                          <p:spTgt spid="2">
                                            <p:txEl>
                                              <p:pRg st="8" end="8"/>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barn(inVertical)">
                                      <p:cBhvr>
                                        <p:cTn id="25" dur="500"/>
                                        <p:tgtEl>
                                          <p:spTgt spid="2">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11" end="11"/>
                                            </p:txEl>
                                          </p:spTgt>
                                        </p:tgtEl>
                                        <p:attrNameLst>
                                          <p:attrName>style.visibility</p:attrName>
                                        </p:attrNameLst>
                                      </p:cBhvr>
                                      <p:to>
                                        <p:strVal val="visible"/>
                                      </p:to>
                                    </p:set>
                                    <p:animEffect transition="in" filter="barn(inVertical)">
                                      <p:cBhvr>
                                        <p:cTn id="30" dur="500"/>
                                        <p:tgtEl>
                                          <p:spTgt spid="2">
                                            <p:txEl>
                                              <p:pRg st="11" end="1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animEffect transition="in" filter="barn(inVertical)">
                                      <p:cBhvr>
                                        <p:cTn id="33"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4">
            <a:extLst>
              <a:ext uri="{FF2B5EF4-FFF2-40B4-BE49-F238E27FC236}">
                <a16:creationId xmlns:a16="http://schemas.microsoft.com/office/drawing/2014/main" id="{8FDC9E8B-430F-4541-95A8-09AEC0850C4B}"/>
              </a:ext>
            </a:extLst>
          </p:cNvPr>
          <p:cNvGraphicFramePr>
            <a:graphicFrameLocks noGrp="1"/>
          </p:cNvGraphicFramePr>
          <p:nvPr>
            <p:extLst>
              <p:ext uri="{D42A27DB-BD31-4B8C-83A1-F6EECF244321}">
                <p14:modId xmlns:p14="http://schemas.microsoft.com/office/powerpoint/2010/main" val="2330640263"/>
              </p:ext>
            </p:extLst>
          </p:nvPr>
        </p:nvGraphicFramePr>
        <p:xfrm>
          <a:off x="1764247" y="2510405"/>
          <a:ext cx="8652388" cy="3894996"/>
        </p:xfrm>
        <a:graphic>
          <a:graphicData uri="http://schemas.openxmlformats.org/drawingml/2006/table">
            <a:tbl>
              <a:tblPr firstRow="1" bandRow="1">
                <a:tableStyleId>{5940675A-B579-460E-94D1-54222C63F5DA}</a:tableStyleId>
              </a:tblPr>
              <a:tblGrid>
                <a:gridCol w="2163097">
                  <a:extLst>
                    <a:ext uri="{9D8B030D-6E8A-4147-A177-3AD203B41FA5}">
                      <a16:colId xmlns:a16="http://schemas.microsoft.com/office/drawing/2014/main" val="683666286"/>
                    </a:ext>
                  </a:extLst>
                </a:gridCol>
                <a:gridCol w="2163097">
                  <a:extLst>
                    <a:ext uri="{9D8B030D-6E8A-4147-A177-3AD203B41FA5}">
                      <a16:colId xmlns:a16="http://schemas.microsoft.com/office/drawing/2014/main" val="1462288171"/>
                    </a:ext>
                  </a:extLst>
                </a:gridCol>
                <a:gridCol w="2163097">
                  <a:extLst>
                    <a:ext uri="{9D8B030D-6E8A-4147-A177-3AD203B41FA5}">
                      <a16:colId xmlns:a16="http://schemas.microsoft.com/office/drawing/2014/main" val="3550466325"/>
                    </a:ext>
                  </a:extLst>
                </a:gridCol>
                <a:gridCol w="2163097">
                  <a:extLst>
                    <a:ext uri="{9D8B030D-6E8A-4147-A177-3AD203B41FA5}">
                      <a16:colId xmlns:a16="http://schemas.microsoft.com/office/drawing/2014/main" val="2723891591"/>
                    </a:ext>
                  </a:extLst>
                </a:gridCol>
              </a:tblGrid>
              <a:tr h="1298332">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616743479"/>
                  </a:ext>
                </a:extLst>
              </a:tr>
              <a:tr h="1298332">
                <a:tc>
                  <a:txBody>
                    <a:bodyPr/>
                    <a:lstStyle/>
                    <a:p>
                      <a:endParaRPr kumimoji="1" lang="ja-JP" altLang="en-US"/>
                    </a:p>
                  </a:txBody>
                  <a:tcPr/>
                </a:tc>
                <a:tc>
                  <a:txBody>
                    <a:bodyPr/>
                    <a:lstStyle/>
                    <a:p>
                      <a:pPr algn="ctr"/>
                      <a:r>
                        <a:rPr kumimoji="1" lang="ja-JP" altLang="en-US" sz="3600" b="1" dirty="0"/>
                        <a:t>①</a:t>
                      </a:r>
                    </a:p>
                  </a:txBody>
                  <a:tcPr anchor="ctr"/>
                </a:tc>
                <a:tc>
                  <a:txBody>
                    <a:bodyPr/>
                    <a:lstStyle/>
                    <a:p>
                      <a:pPr algn="ctr"/>
                      <a:r>
                        <a:rPr kumimoji="1" lang="ja-JP" altLang="en-US" sz="3600" b="1" dirty="0"/>
                        <a:t>②</a:t>
                      </a:r>
                    </a:p>
                  </a:txBody>
                  <a:tcPr anchor="ctr"/>
                </a:tc>
                <a:tc>
                  <a:txBody>
                    <a:bodyPr/>
                    <a:lstStyle/>
                    <a:p>
                      <a:pPr algn="ctr"/>
                      <a:r>
                        <a:rPr kumimoji="1" lang="ja-JP" altLang="en-US" sz="3600" b="1" dirty="0"/>
                        <a:t>③</a:t>
                      </a:r>
                    </a:p>
                  </a:txBody>
                  <a:tcPr anchor="ctr"/>
                </a:tc>
                <a:extLst>
                  <a:ext uri="{0D108BD9-81ED-4DB2-BD59-A6C34878D82A}">
                    <a16:rowId xmlns:a16="http://schemas.microsoft.com/office/drawing/2014/main" val="542522134"/>
                  </a:ext>
                </a:extLst>
              </a:tr>
              <a:tr h="1298332">
                <a:tc>
                  <a:txBody>
                    <a:bodyPr/>
                    <a:lstStyle/>
                    <a:p>
                      <a:endParaRPr kumimoji="1" lang="ja-JP" altLang="en-US"/>
                    </a:p>
                  </a:txBody>
                  <a:tcPr/>
                </a:tc>
                <a:tc>
                  <a:txBody>
                    <a:bodyPr/>
                    <a:lstStyle/>
                    <a:p>
                      <a:pPr algn="ctr"/>
                      <a:r>
                        <a:rPr kumimoji="1" lang="ja-JP" altLang="en-US" sz="3600" b="1" dirty="0"/>
                        <a:t>④</a:t>
                      </a:r>
                    </a:p>
                  </a:txBody>
                  <a:tcPr anchor="ctr"/>
                </a:tc>
                <a:tc>
                  <a:txBody>
                    <a:bodyPr/>
                    <a:lstStyle/>
                    <a:p>
                      <a:pPr algn="ctr"/>
                      <a:r>
                        <a:rPr kumimoji="1" lang="ja-JP" altLang="en-US" sz="3600" b="1" dirty="0"/>
                        <a:t>⑤</a:t>
                      </a:r>
                    </a:p>
                  </a:txBody>
                  <a:tcPr anchor="ctr"/>
                </a:tc>
                <a:tc>
                  <a:txBody>
                    <a:bodyPr/>
                    <a:lstStyle/>
                    <a:p>
                      <a:pPr algn="ctr"/>
                      <a:r>
                        <a:rPr kumimoji="1" lang="ja-JP" altLang="en-US" sz="3600" b="1" dirty="0"/>
                        <a:t>⑥</a:t>
                      </a:r>
                    </a:p>
                  </a:txBody>
                  <a:tcPr anchor="ctr"/>
                </a:tc>
                <a:extLst>
                  <a:ext uri="{0D108BD9-81ED-4DB2-BD59-A6C34878D82A}">
                    <a16:rowId xmlns:a16="http://schemas.microsoft.com/office/drawing/2014/main" val="1485382367"/>
                  </a:ext>
                </a:extLst>
              </a:tr>
            </a:tbl>
          </a:graphicData>
        </a:graphic>
      </p:graphicFrame>
      <p:sp>
        <p:nvSpPr>
          <p:cNvPr id="19" name="テキスト ボックス 18">
            <a:extLst>
              <a:ext uri="{FF2B5EF4-FFF2-40B4-BE49-F238E27FC236}">
                <a16:creationId xmlns:a16="http://schemas.microsoft.com/office/drawing/2014/main" id="{FA7D1397-30F8-4CB2-ADC0-2F996DFF85EC}"/>
              </a:ext>
            </a:extLst>
          </p:cNvPr>
          <p:cNvSpPr txBox="1"/>
          <p:nvPr/>
        </p:nvSpPr>
        <p:spPr>
          <a:xfrm>
            <a:off x="2499360" y="514177"/>
            <a:ext cx="7538720" cy="1446550"/>
          </a:xfrm>
          <a:prstGeom prst="rect">
            <a:avLst/>
          </a:prstGeom>
          <a:noFill/>
        </p:spPr>
        <p:txBody>
          <a:bodyPr wrap="square" rtlCol="0">
            <a:spAutoFit/>
          </a:bodyPr>
          <a:lstStyle/>
          <a:p>
            <a:pPr algn="ctr"/>
            <a:r>
              <a:rPr kumimoji="1" lang="en-US" altLang="ja-JP" sz="4400" b="1" dirty="0">
                <a:solidFill>
                  <a:srgbClr val="FF00FF"/>
                </a:solidFill>
              </a:rPr>
              <a:t>『</a:t>
            </a:r>
            <a:r>
              <a:rPr kumimoji="1" lang="ja-JP" altLang="en-US" sz="4400" b="1" dirty="0">
                <a:solidFill>
                  <a:srgbClr val="FF00FF"/>
                </a:solidFill>
              </a:rPr>
              <a:t>誰に何を提供するのか？</a:t>
            </a:r>
            <a:r>
              <a:rPr kumimoji="1" lang="en-US" altLang="ja-JP" sz="4400" b="1" dirty="0">
                <a:solidFill>
                  <a:srgbClr val="FF00FF"/>
                </a:solidFill>
              </a:rPr>
              <a:t>』</a:t>
            </a:r>
          </a:p>
          <a:p>
            <a:pPr algn="ctr"/>
            <a:r>
              <a:rPr lang="ja-JP" altLang="en-US" sz="4400" b="1" dirty="0"/>
              <a:t>で戦い方は変わる</a:t>
            </a:r>
            <a:endParaRPr kumimoji="1" lang="en-US" altLang="ja-JP" sz="4400" b="1" dirty="0"/>
          </a:p>
        </p:txBody>
      </p:sp>
      <p:sp>
        <p:nvSpPr>
          <p:cNvPr id="3" name="正方形/長方形 2">
            <a:extLst>
              <a:ext uri="{FF2B5EF4-FFF2-40B4-BE49-F238E27FC236}">
                <a16:creationId xmlns:a16="http://schemas.microsoft.com/office/drawing/2014/main" id="{AA226139-BD81-49D7-B374-890F6B7BF590}"/>
              </a:ext>
            </a:extLst>
          </p:cNvPr>
          <p:cNvSpPr/>
          <p:nvPr/>
        </p:nvSpPr>
        <p:spPr>
          <a:xfrm>
            <a:off x="3964631" y="2528335"/>
            <a:ext cx="2093447" cy="12495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既存</a:t>
            </a:r>
            <a:r>
              <a:rPr kumimoji="1" lang="ja-JP" altLang="en-US" sz="2800" b="1" dirty="0">
                <a:solidFill>
                  <a:schemeClr val="tx1"/>
                </a:solidFill>
              </a:rPr>
              <a:t>商品</a:t>
            </a:r>
            <a:endParaRPr kumimoji="1" lang="en-US" altLang="ja-JP" sz="2800" b="1" dirty="0">
              <a:solidFill>
                <a:schemeClr val="tx1"/>
              </a:solidFill>
            </a:endParaRPr>
          </a:p>
          <a:p>
            <a:pPr algn="ctr"/>
            <a:r>
              <a:rPr kumimoji="1" lang="ja-JP" altLang="en-US" b="1" dirty="0">
                <a:solidFill>
                  <a:schemeClr val="tx1"/>
                </a:solidFill>
              </a:rPr>
              <a:t>プロモーション</a:t>
            </a:r>
            <a:endParaRPr kumimoji="1" lang="en-US" altLang="ja-JP" b="1" dirty="0">
              <a:solidFill>
                <a:schemeClr val="tx1"/>
              </a:solidFill>
            </a:endParaRPr>
          </a:p>
          <a:p>
            <a:pPr algn="ctr"/>
            <a:r>
              <a:rPr lang="ja-JP" altLang="en-US" b="1" dirty="0">
                <a:solidFill>
                  <a:schemeClr val="tx1"/>
                </a:solidFill>
              </a:rPr>
              <a:t>現場力</a:t>
            </a:r>
            <a:endParaRPr kumimoji="1" lang="ja-JP" altLang="en-US" b="1" dirty="0">
              <a:solidFill>
                <a:schemeClr val="tx1"/>
              </a:solidFill>
            </a:endParaRPr>
          </a:p>
        </p:txBody>
      </p:sp>
      <p:sp>
        <p:nvSpPr>
          <p:cNvPr id="20" name="正方形/長方形 19">
            <a:extLst>
              <a:ext uri="{FF2B5EF4-FFF2-40B4-BE49-F238E27FC236}">
                <a16:creationId xmlns:a16="http://schemas.microsoft.com/office/drawing/2014/main" id="{8D248758-2535-4BCE-A48D-7EC375969127}"/>
              </a:ext>
            </a:extLst>
          </p:cNvPr>
          <p:cNvSpPr/>
          <p:nvPr/>
        </p:nvSpPr>
        <p:spPr>
          <a:xfrm>
            <a:off x="6096759" y="2537300"/>
            <a:ext cx="2143773" cy="12495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応用商品</a:t>
            </a:r>
            <a:endParaRPr lang="en-US" altLang="ja-JP" sz="2000" b="1" dirty="0">
              <a:solidFill>
                <a:schemeClr val="tx1"/>
              </a:solidFill>
            </a:endParaRPr>
          </a:p>
          <a:p>
            <a:pPr algn="ctr"/>
            <a:r>
              <a:rPr kumimoji="1" lang="ja-JP" altLang="en-US" sz="1600" b="1" dirty="0">
                <a:solidFill>
                  <a:schemeClr val="tx1"/>
                </a:solidFill>
              </a:rPr>
              <a:t>（知の深化）</a:t>
            </a:r>
            <a:endParaRPr kumimoji="1" lang="en-US" altLang="ja-JP" sz="1600" b="1" dirty="0">
              <a:solidFill>
                <a:schemeClr val="tx1"/>
              </a:solidFill>
            </a:endParaRPr>
          </a:p>
          <a:p>
            <a:pPr algn="ctr"/>
            <a:r>
              <a:rPr lang="ja-JP" altLang="en-US" sz="1600" b="1" dirty="0">
                <a:solidFill>
                  <a:schemeClr val="tx1"/>
                </a:solidFill>
              </a:rPr>
              <a:t>（持続的ｲﾉﾍﾞｰｼｮﾝ）</a:t>
            </a:r>
            <a:endParaRPr kumimoji="1" lang="en-US" altLang="ja-JP" sz="1600" b="1" dirty="0">
              <a:solidFill>
                <a:schemeClr val="tx1"/>
              </a:solidFill>
            </a:endParaRPr>
          </a:p>
        </p:txBody>
      </p:sp>
      <p:sp>
        <p:nvSpPr>
          <p:cNvPr id="21" name="正方形/長方形 20">
            <a:extLst>
              <a:ext uri="{FF2B5EF4-FFF2-40B4-BE49-F238E27FC236}">
                <a16:creationId xmlns:a16="http://schemas.microsoft.com/office/drawing/2014/main" id="{85879BF6-ADFE-4D56-B511-210C1DA983A0}"/>
              </a:ext>
            </a:extLst>
          </p:cNvPr>
          <p:cNvSpPr/>
          <p:nvPr/>
        </p:nvSpPr>
        <p:spPr>
          <a:xfrm>
            <a:off x="8277892" y="2537954"/>
            <a:ext cx="2093447" cy="123988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新商品</a:t>
            </a:r>
            <a:endParaRPr lang="en-US" altLang="ja-JP" sz="2800" b="1" dirty="0">
              <a:solidFill>
                <a:schemeClr val="tx1"/>
              </a:solidFill>
            </a:endParaRPr>
          </a:p>
          <a:p>
            <a:pPr algn="ctr"/>
            <a:r>
              <a:rPr kumimoji="1" lang="ja-JP" altLang="en-US" sz="1600" b="1" dirty="0">
                <a:solidFill>
                  <a:schemeClr val="tx1"/>
                </a:solidFill>
              </a:rPr>
              <a:t>（</a:t>
            </a:r>
            <a:r>
              <a:rPr lang="ja-JP" altLang="en-US" sz="1600" b="1" dirty="0">
                <a:solidFill>
                  <a:schemeClr val="tx1"/>
                </a:solidFill>
              </a:rPr>
              <a:t>知の探索</a:t>
            </a:r>
            <a:r>
              <a:rPr kumimoji="1" lang="ja-JP" altLang="en-US" sz="1600" b="1" dirty="0">
                <a:solidFill>
                  <a:schemeClr val="tx1"/>
                </a:solidFill>
              </a:rPr>
              <a:t>）</a:t>
            </a:r>
            <a:endParaRPr kumimoji="1" lang="en-US" altLang="ja-JP" sz="1600" b="1" dirty="0">
              <a:solidFill>
                <a:schemeClr val="tx1"/>
              </a:solidFill>
            </a:endParaRPr>
          </a:p>
          <a:p>
            <a:pPr algn="ctr"/>
            <a:r>
              <a:rPr lang="ja-JP" altLang="en-US" sz="1600" b="1" dirty="0">
                <a:solidFill>
                  <a:schemeClr val="tx1"/>
                </a:solidFill>
              </a:rPr>
              <a:t>（破壊的ｲﾉﾍﾞｰｼｮﾝ）</a:t>
            </a:r>
            <a:endParaRPr kumimoji="1" lang="en-US" altLang="ja-JP" sz="1600" b="1" dirty="0">
              <a:solidFill>
                <a:schemeClr val="tx1"/>
              </a:solidFill>
            </a:endParaRPr>
          </a:p>
        </p:txBody>
      </p:sp>
      <p:sp>
        <p:nvSpPr>
          <p:cNvPr id="22" name="正方形/長方形 21">
            <a:extLst>
              <a:ext uri="{FF2B5EF4-FFF2-40B4-BE49-F238E27FC236}">
                <a16:creationId xmlns:a16="http://schemas.microsoft.com/office/drawing/2014/main" id="{F0C94096-D611-4D02-ADE7-DF8A94D96C8D}"/>
              </a:ext>
            </a:extLst>
          </p:cNvPr>
          <p:cNvSpPr/>
          <p:nvPr/>
        </p:nvSpPr>
        <p:spPr>
          <a:xfrm>
            <a:off x="1772130" y="3825913"/>
            <a:ext cx="2135890" cy="1249501"/>
          </a:xfrm>
          <a:prstGeom prst="rec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既存市場</a:t>
            </a:r>
            <a:endParaRPr kumimoji="1" lang="en-US" altLang="ja-JP" sz="2400" b="1" dirty="0"/>
          </a:p>
          <a:p>
            <a:pPr algn="ctr"/>
            <a:r>
              <a:rPr lang="ja-JP" altLang="en-US" sz="2400" b="1" dirty="0"/>
              <a:t>（顧客深堀）</a:t>
            </a:r>
            <a:endParaRPr kumimoji="1" lang="ja-JP" altLang="en-US" sz="2400" b="1" dirty="0"/>
          </a:p>
        </p:txBody>
      </p:sp>
      <p:sp>
        <p:nvSpPr>
          <p:cNvPr id="23" name="正方形/長方形 22">
            <a:extLst>
              <a:ext uri="{FF2B5EF4-FFF2-40B4-BE49-F238E27FC236}">
                <a16:creationId xmlns:a16="http://schemas.microsoft.com/office/drawing/2014/main" id="{7D048701-0C20-4827-A2BB-8C3F17687E8F}"/>
              </a:ext>
            </a:extLst>
          </p:cNvPr>
          <p:cNvSpPr/>
          <p:nvPr/>
        </p:nvSpPr>
        <p:spPr>
          <a:xfrm>
            <a:off x="1772130" y="5125156"/>
            <a:ext cx="2135890" cy="1249500"/>
          </a:xfrm>
          <a:prstGeom prst="rect">
            <a:avLst/>
          </a:prstGeom>
          <a:solidFill>
            <a:srgbClr val="0000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新</a:t>
            </a:r>
            <a:r>
              <a:rPr kumimoji="1" lang="ja-JP" altLang="en-US" sz="2400" b="1" dirty="0"/>
              <a:t>市場</a:t>
            </a:r>
            <a:endParaRPr kumimoji="1" lang="en-US" altLang="ja-JP" sz="2400" b="1" dirty="0"/>
          </a:p>
          <a:p>
            <a:pPr algn="ctr"/>
            <a:r>
              <a:rPr lang="ja-JP" altLang="en-US" sz="2400" b="1" dirty="0"/>
              <a:t>（顧客拡大）</a:t>
            </a:r>
            <a:endParaRPr kumimoji="1" lang="ja-JP" altLang="en-US" sz="2400" b="1" dirty="0"/>
          </a:p>
        </p:txBody>
      </p:sp>
      <p:sp>
        <p:nvSpPr>
          <p:cNvPr id="30" name="吹き出し: 角を丸めた四角形 29">
            <a:extLst>
              <a:ext uri="{FF2B5EF4-FFF2-40B4-BE49-F238E27FC236}">
                <a16:creationId xmlns:a16="http://schemas.microsoft.com/office/drawing/2014/main" id="{08C8685A-6B3F-49CB-90C5-8FF9A8C78D51}"/>
              </a:ext>
            </a:extLst>
          </p:cNvPr>
          <p:cNvSpPr/>
          <p:nvPr/>
        </p:nvSpPr>
        <p:spPr>
          <a:xfrm>
            <a:off x="3964631" y="3834357"/>
            <a:ext cx="6406707" cy="1239881"/>
          </a:xfrm>
          <a:prstGeom prst="wedgeRoundRectCallout">
            <a:avLst>
              <a:gd name="adj1" fmla="val 48415"/>
              <a:gd name="adj2" fmla="val 20339"/>
              <a:gd name="adj3" fmla="val 1666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顧客のつなぎとめ</a:t>
            </a:r>
            <a:endParaRPr kumimoji="1" lang="en-US" altLang="ja-JP" sz="2000" b="1" dirty="0"/>
          </a:p>
          <a:p>
            <a:pPr algn="ctr"/>
            <a:r>
              <a:rPr lang="ja-JP" altLang="en-US" sz="2000" b="1" dirty="0"/>
              <a:t>ライバルを寄せ付けない価値や応援される意味</a:t>
            </a:r>
            <a:endParaRPr kumimoji="1" lang="ja-JP" altLang="en-US" sz="2000" b="1" dirty="0"/>
          </a:p>
        </p:txBody>
      </p:sp>
      <p:sp>
        <p:nvSpPr>
          <p:cNvPr id="31" name="吹き出し: 角を丸めた四角形 30">
            <a:extLst>
              <a:ext uri="{FF2B5EF4-FFF2-40B4-BE49-F238E27FC236}">
                <a16:creationId xmlns:a16="http://schemas.microsoft.com/office/drawing/2014/main" id="{92B22E2C-A7CD-426E-A8C6-47A442FE9E11}"/>
              </a:ext>
            </a:extLst>
          </p:cNvPr>
          <p:cNvSpPr/>
          <p:nvPr/>
        </p:nvSpPr>
        <p:spPr>
          <a:xfrm>
            <a:off x="3964634" y="5139726"/>
            <a:ext cx="6406706" cy="1207283"/>
          </a:xfrm>
          <a:prstGeom prst="wedgeRoundRectCallout">
            <a:avLst>
              <a:gd name="adj1" fmla="val 47748"/>
              <a:gd name="adj2" fmla="val 18885"/>
              <a:gd name="adj3" fmla="val 16667"/>
            </a:avLst>
          </a:prstGeom>
          <a:solidFill>
            <a:srgbClr val="0F0B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新規顧客獲得のために投資</a:t>
            </a:r>
            <a:endParaRPr lang="en-US" altLang="ja-JP" sz="2000" b="1" dirty="0"/>
          </a:p>
          <a:p>
            <a:pPr algn="ctr"/>
            <a:r>
              <a:rPr lang="ja-JP" altLang="en-US" sz="2000" b="1" dirty="0"/>
              <a:t>（目先の損失やむを得ず）</a:t>
            </a:r>
            <a:endParaRPr kumimoji="1" lang="ja-JP" altLang="en-US" sz="2000" b="1" dirty="0"/>
          </a:p>
        </p:txBody>
      </p:sp>
    </p:spTree>
    <p:extLst>
      <p:ext uri="{BB962C8B-B14F-4D97-AF65-F5344CB8AC3E}">
        <p14:creationId xmlns:p14="http://schemas.microsoft.com/office/powerpoint/2010/main" val="5741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販売士とは | 一般社団法人 日本販売士協会">
            <a:extLst>
              <a:ext uri="{FF2B5EF4-FFF2-40B4-BE49-F238E27FC236}">
                <a16:creationId xmlns:a16="http://schemas.microsoft.com/office/drawing/2014/main" id="{A42B72AB-39EC-417F-BD94-11ACFB7E1118}"/>
              </a:ext>
            </a:extLst>
          </p:cNvPr>
          <p:cNvPicPr>
            <a:picLocks noChangeAspect="1" noChangeArrowheads="1"/>
          </p:cNvPicPr>
          <p:nvPr/>
        </p:nvPicPr>
        <p:blipFill rotWithShape="1">
          <a:blip r:embed="rId2">
            <a:alphaModFix amt="54000"/>
            <a:extLst>
              <a:ext uri="{28A0092B-C50C-407E-A947-70E740481C1C}">
                <a14:useLocalDpi xmlns:a14="http://schemas.microsoft.com/office/drawing/2010/main" val="0"/>
              </a:ext>
            </a:extLst>
          </a:blip>
          <a:srcRect b="15541"/>
          <a:stretch/>
        </p:blipFill>
        <p:spPr bwMode="auto">
          <a:xfrm>
            <a:off x="0" y="0"/>
            <a:ext cx="12192000" cy="685800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92A39B7-C544-4422-B8F3-1120218A6B05}"/>
              </a:ext>
            </a:extLst>
          </p:cNvPr>
          <p:cNvSpPr txBox="1"/>
          <p:nvPr/>
        </p:nvSpPr>
        <p:spPr>
          <a:xfrm>
            <a:off x="731520" y="1272084"/>
            <a:ext cx="10258697" cy="4832092"/>
          </a:xfrm>
          <a:prstGeom prst="rect">
            <a:avLst/>
          </a:prstGeom>
          <a:noFill/>
        </p:spPr>
        <p:txBody>
          <a:bodyPr wrap="square" rtlCol="0">
            <a:spAutoFit/>
          </a:bodyPr>
          <a:lstStyle/>
          <a:p>
            <a:pPr algn="ctr"/>
            <a:r>
              <a:rPr kumimoji="1" lang="ja-JP" altLang="en-US" sz="8000" b="1" dirty="0">
                <a:effectLst>
                  <a:glow rad="127000">
                    <a:schemeClr val="bg1"/>
                  </a:glow>
                </a:effectLst>
              </a:rPr>
              <a:t>販売の成功確率</a:t>
            </a:r>
            <a:endParaRPr kumimoji="1" lang="en-US" altLang="ja-JP" sz="8000" b="1" dirty="0">
              <a:effectLst>
                <a:glow rad="127000">
                  <a:schemeClr val="bg1"/>
                </a:glow>
              </a:effectLst>
            </a:endParaRPr>
          </a:p>
          <a:p>
            <a:pPr algn="ctr"/>
            <a:endParaRPr lang="en-US" altLang="ja-JP" sz="4800" b="1" dirty="0">
              <a:effectLst>
                <a:glow rad="127000">
                  <a:schemeClr val="bg1"/>
                </a:glow>
              </a:effectLst>
            </a:endParaRPr>
          </a:p>
          <a:p>
            <a:r>
              <a:rPr kumimoji="1" lang="ja-JP" altLang="en-US" sz="8000" b="1" dirty="0">
                <a:effectLst>
                  <a:glow rad="127000">
                    <a:schemeClr val="bg1"/>
                  </a:glow>
                </a:effectLst>
              </a:rPr>
              <a:t>　</a:t>
            </a:r>
            <a:r>
              <a:rPr kumimoji="1" lang="ja-JP" altLang="en-US" sz="8000" b="1" dirty="0">
                <a:solidFill>
                  <a:srgbClr val="0F0BB5"/>
                </a:solidFill>
                <a:effectLst>
                  <a:glow rad="127000">
                    <a:schemeClr val="bg1"/>
                  </a:glow>
                </a:effectLst>
              </a:rPr>
              <a:t>見込み客</a:t>
            </a:r>
            <a:endParaRPr kumimoji="1" lang="en-US" altLang="ja-JP" sz="8000" b="1" dirty="0">
              <a:solidFill>
                <a:srgbClr val="0F0BB5"/>
              </a:solidFill>
              <a:effectLst>
                <a:glow rad="127000">
                  <a:schemeClr val="bg1"/>
                </a:glow>
              </a:effectLst>
            </a:endParaRPr>
          </a:p>
          <a:p>
            <a:endParaRPr lang="en-US" altLang="ja-JP" sz="2000" b="1" dirty="0">
              <a:effectLst>
                <a:glow rad="127000">
                  <a:schemeClr val="bg1"/>
                </a:glow>
              </a:effectLst>
            </a:endParaRPr>
          </a:p>
          <a:p>
            <a:r>
              <a:rPr kumimoji="1" lang="ja-JP" altLang="en-US" sz="8000" b="1" dirty="0">
                <a:effectLst>
                  <a:glow rad="127000">
                    <a:schemeClr val="bg1"/>
                  </a:glow>
                </a:effectLst>
              </a:rPr>
              <a:t>　</a:t>
            </a:r>
            <a:r>
              <a:rPr kumimoji="1" lang="ja-JP" altLang="en-US" sz="8000" b="1" dirty="0">
                <a:solidFill>
                  <a:srgbClr val="C00000"/>
                </a:solidFill>
                <a:effectLst>
                  <a:glow rad="127000">
                    <a:schemeClr val="bg1"/>
                  </a:glow>
                </a:effectLst>
              </a:rPr>
              <a:t>既存顧客</a:t>
            </a:r>
          </a:p>
        </p:txBody>
      </p:sp>
      <p:sp>
        <p:nvSpPr>
          <p:cNvPr id="3" name="テキスト ボックス 2">
            <a:extLst>
              <a:ext uri="{FF2B5EF4-FFF2-40B4-BE49-F238E27FC236}">
                <a16:creationId xmlns:a16="http://schemas.microsoft.com/office/drawing/2014/main" id="{B128E28C-1CA3-4F62-AE6E-058FB076489E}"/>
              </a:ext>
            </a:extLst>
          </p:cNvPr>
          <p:cNvSpPr txBox="1"/>
          <p:nvPr/>
        </p:nvSpPr>
        <p:spPr>
          <a:xfrm>
            <a:off x="6635931" y="3153133"/>
            <a:ext cx="3953692" cy="1323439"/>
          </a:xfrm>
          <a:prstGeom prst="rect">
            <a:avLst/>
          </a:prstGeom>
          <a:noFill/>
        </p:spPr>
        <p:txBody>
          <a:bodyPr wrap="square" rtlCol="0">
            <a:spAutoFit/>
          </a:bodyPr>
          <a:lstStyle/>
          <a:p>
            <a:pPr algn="r"/>
            <a:r>
              <a:rPr kumimoji="1" lang="en-US" altLang="ja-JP" sz="8000" b="1" dirty="0">
                <a:solidFill>
                  <a:srgbClr val="0F0BB5"/>
                </a:solidFill>
                <a:effectLst>
                  <a:glow rad="127000">
                    <a:schemeClr val="bg1"/>
                  </a:glow>
                </a:effectLst>
              </a:rPr>
              <a:t>5</a:t>
            </a:r>
            <a:r>
              <a:rPr kumimoji="1" lang="ja-JP" altLang="en-US" sz="8000" b="1" dirty="0">
                <a:solidFill>
                  <a:srgbClr val="0F0BB5"/>
                </a:solidFill>
                <a:effectLst>
                  <a:glow rad="127000">
                    <a:schemeClr val="bg1"/>
                  </a:glow>
                </a:effectLst>
              </a:rPr>
              <a:t>～</a:t>
            </a:r>
            <a:r>
              <a:rPr kumimoji="1" lang="en-US" altLang="ja-JP" sz="8000" b="1" dirty="0">
                <a:solidFill>
                  <a:srgbClr val="0F0BB5"/>
                </a:solidFill>
                <a:effectLst>
                  <a:glow rad="127000">
                    <a:schemeClr val="bg1"/>
                  </a:glow>
                </a:effectLst>
              </a:rPr>
              <a:t>20%</a:t>
            </a:r>
            <a:endParaRPr kumimoji="1" lang="ja-JP" altLang="en-US" sz="8000" b="1" dirty="0">
              <a:solidFill>
                <a:srgbClr val="0F0BB5"/>
              </a:solidFill>
              <a:effectLst>
                <a:glow rad="127000">
                  <a:schemeClr val="bg1"/>
                </a:glow>
              </a:effectLst>
            </a:endParaRPr>
          </a:p>
        </p:txBody>
      </p:sp>
      <p:sp>
        <p:nvSpPr>
          <p:cNvPr id="4" name="テキスト ボックス 3">
            <a:extLst>
              <a:ext uri="{FF2B5EF4-FFF2-40B4-BE49-F238E27FC236}">
                <a16:creationId xmlns:a16="http://schemas.microsoft.com/office/drawing/2014/main" id="{346E0E94-92F6-43A7-840A-0111A766FD36}"/>
              </a:ext>
            </a:extLst>
          </p:cNvPr>
          <p:cNvSpPr txBox="1"/>
          <p:nvPr/>
        </p:nvSpPr>
        <p:spPr>
          <a:xfrm>
            <a:off x="6648991" y="4690199"/>
            <a:ext cx="5168539" cy="1323439"/>
          </a:xfrm>
          <a:prstGeom prst="rect">
            <a:avLst/>
          </a:prstGeom>
          <a:noFill/>
        </p:spPr>
        <p:txBody>
          <a:bodyPr wrap="square" rtlCol="0">
            <a:spAutoFit/>
          </a:bodyPr>
          <a:lstStyle/>
          <a:p>
            <a:r>
              <a:rPr lang="en-US" altLang="ja-JP" sz="8000" b="1" dirty="0">
                <a:solidFill>
                  <a:srgbClr val="C00000"/>
                </a:solidFill>
                <a:effectLst>
                  <a:glow rad="127000">
                    <a:schemeClr val="bg1"/>
                  </a:glow>
                </a:effectLst>
              </a:rPr>
              <a:t>60</a:t>
            </a:r>
            <a:r>
              <a:rPr kumimoji="1" lang="ja-JP" altLang="en-US" sz="8000" b="1" dirty="0">
                <a:solidFill>
                  <a:srgbClr val="C00000"/>
                </a:solidFill>
                <a:effectLst>
                  <a:glow rad="127000">
                    <a:schemeClr val="bg1"/>
                  </a:glow>
                </a:effectLst>
              </a:rPr>
              <a:t>～</a:t>
            </a:r>
            <a:r>
              <a:rPr lang="en-US" altLang="ja-JP" sz="8000" b="1" dirty="0">
                <a:solidFill>
                  <a:srgbClr val="C00000"/>
                </a:solidFill>
                <a:effectLst>
                  <a:glow rad="127000">
                    <a:schemeClr val="bg1"/>
                  </a:glow>
                </a:effectLst>
              </a:rPr>
              <a:t>7</a:t>
            </a:r>
            <a:r>
              <a:rPr kumimoji="1" lang="en-US" altLang="ja-JP" sz="8000" b="1" dirty="0">
                <a:solidFill>
                  <a:srgbClr val="C00000"/>
                </a:solidFill>
                <a:effectLst>
                  <a:glow rad="127000">
                    <a:schemeClr val="bg1"/>
                  </a:glow>
                </a:effectLst>
              </a:rPr>
              <a:t>0%</a:t>
            </a:r>
            <a:endParaRPr kumimoji="1" lang="ja-JP" altLang="en-US" sz="8000" b="1" dirty="0">
              <a:solidFill>
                <a:srgbClr val="C00000"/>
              </a:solidFill>
              <a:effectLst>
                <a:glow rad="127000">
                  <a:schemeClr val="bg1"/>
                </a:glow>
              </a:effectLst>
            </a:endParaRPr>
          </a:p>
        </p:txBody>
      </p:sp>
    </p:spTree>
    <p:extLst>
      <p:ext uri="{BB962C8B-B14F-4D97-AF65-F5344CB8AC3E}">
        <p14:creationId xmlns:p14="http://schemas.microsoft.com/office/powerpoint/2010/main" val="2509153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新規顧客と既存顧客のコストイメージ">
            <a:extLst>
              <a:ext uri="{FF2B5EF4-FFF2-40B4-BE49-F238E27FC236}">
                <a16:creationId xmlns:a16="http://schemas.microsoft.com/office/drawing/2014/main" id="{1D3CE588-15A5-4DF0-BE10-D54569C396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20"/>
          <a:stretch/>
        </p:blipFill>
        <p:spPr bwMode="auto">
          <a:xfrm>
            <a:off x="1439197" y="2773004"/>
            <a:ext cx="9313606" cy="367603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A41F3DF-F2CA-4573-8886-61F31D3521C4}"/>
              </a:ext>
            </a:extLst>
          </p:cNvPr>
          <p:cNvSpPr txBox="1"/>
          <p:nvPr/>
        </p:nvSpPr>
        <p:spPr>
          <a:xfrm>
            <a:off x="1845789" y="416791"/>
            <a:ext cx="8970891" cy="2431435"/>
          </a:xfrm>
          <a:prstGeom prst="rect">
            <a:avLst/>
          </a:prstGeom>
          <a:noFill/>
        </p:spPr>
        <p:txBody>
          <a:bodyPr wrap="square" rtlCol="0">
            <a:spAutoFit/>
          </a:bodyPr>
          <a:lstStyle/>
          <a:p>
            <a:pPr algn="ctr"/>
            <a:r>
              <a:rPr lang="ja-JP" altLang="en-US" sz="8000" b="1" dirty="0">
                <a:effectLst>
                  <a:glow rad="228600">
                    <a:schemeClr val="accent3">
                      <a:satMod val="175000"/>
                      <a:alpha val="40000"/>
                    </a:schemeClr>
                  </a:glow>
                </a:effectLst>
              </a:rPr>
              <a:t>１：５の法則</a:t>
            </a:r>
            <a:endParaRPr lang="en-US" altLang="ja-JP" sz="8000" b="1" dirty="0">
              <a:effectLst>
                <a:glow rad="228600">
                  <a:schemeClr val="accent3">
                    <a:satMod val="175000"/>
                    <a:alpha val="40000"/>
                  </a:schemeClr>
                </a:glow>
              </a:effectLst>
            </a:endParaRPr>
          </a:p>
          <a:p>
            <a:pPr algn="ctr"/>
            <a:r>
              <a:rPr lang="ja-JP" altLang="en-US" sz="3600" b="1" dirty="0"/>
              <a:t>新規顧客を獲得するには</a:t>
            </a:r>
            <a:endParaRPr lang="en-US" altLang="ja-JP" sz="3600" b="1" dirty="0"/>
          </a:p>
          <a:p>
            <a:pPr algn="ctr"/>
            <a:r>
              <a:rPr kumimoji="1" lang="ja-JP" altLang="en-US" sz="3600" b="1" dirty="0">
                <a:solidFill>
                  <a:srgbClr val="FF0000"/>
                </a:solidFill>
              </a:rPr>
              <a:t>既存顧客の５倍</a:t>
            </a:r>
            <a:r>
              <a:rPr lang="ja-JP" altLang="en-US" sz="3600" b="1" dirty="0"/>
              <a:t>の</a:t>
            </a:r>
            <a:r>
              <a:rPr kumimoji="1" lang="ja-JP" altLang="en-US" sz="3600" b="1" dirty="0"/>
              <a:t>コストがかかる</a:t>
            </a:r>
          </a:p>
        </p:txBody>
      </p:sp>
    </p:spTree>
    <p:extLst>
      <p:ext uri="{BB962C8B-B14F-4D97-AF65-F5344CB8AC3E}">
        <p14:creationId xmlns:p14="http://schemas.microsoft.com/office/powerpoint/2010/main" val="2493301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088DA8-7C9D-431C-B5A1-B009F5B101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24" t="14816" r="4972" b="9909"/>
          <a:stretch/>
        </p:blipFill>
        <p:spPr bwMode="auto">
          <a:xfrm>
            <a:off x="1168756" y="1946587"/>
            <a:ext cx="10093235" cy="451708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63DDBD9D-C444-45B9-9594-7B0B20086481}"/>
              </a:ext>
            </a:extLst>
          </p:cNvPr>
          <p:cNvSpPr txBox="1"/>
          <p:nvPr/>
        </p:nvSpPr>
        <p:spPr>
          <a:xfrm>
            <a:off x="3182244" y="394329"/>
            <a:ext cx="6231718" cy="1569660"/>
          </a:xfrm>
          <a:prstGeom prst="rect">
            <a:avLst/>
          </a:prstGeom>
          <a:noFill/>
        </p:spPr>
        <p:txBody>
          <a:bodyPr wrap="square" rtlCol="0">
            <a:spAutoFit/>
          </a:bodyPr>
          <a:lstStyle/>
          <a:p>
            <a:pPr algn="ctr"/>
            <a:r>
              <a:rPr kumimoji="1" lang="en-US" altLang="ja-JP" sz="9600" b="1" dirty="0">
                <a:effectLst>
                  <a:glow rad="228600">
                    <a:schemeClr val="accent3">
                      <a:satMod val="175000"/>
                      <a:alpha val="40000"/>
                    </a:schemeClr>
                  </a:glow>
                </a:effectLst>
              </a:rPr>
              <a:t>5:25</a:t>
            </a:r>
            <a:r>
              <a:rPr kumimoji="1" lang="ja-JP" altLang="en-US" sz="8000" b="1" dirty="0">
                <a:effectLst>
                  <a:glow rad="228600">
                    <a:schemeClr val="accent3">
                      <a:satMod val="175000"/>
                      <a:alpha val="40000"/>
                    </a:schemeClr>
                  </a:glow>
                </a:effectLst>
              </a:rPr>
              <a:t>の法則</a:t>
            </a:r>
          </a:p>
        </p:txBody>
      </p:sp>
    </p:spTree>
    <p:extLst>
      <p:ext uri="{BB962C8B-B14F-4D97-AF65-F5344CB8AC3E}">
        <p14:creationId xmlns:p14="http://schemas.microsoft.com/office/powerpoint/2010/main" val="2840797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0C73D39B-4826-4E41-A60D-57E3F85358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6"/>
          <a:stretch/>
        </p:blipFill>
        <p:spPr bwMode="auto">
          <a:xfrm>
            <a:off x="0" y="-1"/>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64D7262D-1DDA-45CE-894B-E2F6F07C4499}"/>
              </a:ext>
            </a:extLst>
          </p:cNvPr>
          <p:cNvSpPr txBox="1"/>
          <p:nvPr/>
        </p:nvSpPr>
        <p:spPr>
          <a:xfrm>
            <a:off x="4014788" y="6343650"/>
            <a:ext cx="3586162" cy="369332"/>
          </a:xfrm>
          <a:prstGeom prst="rect">
            <a:avLst/>
          </a:prstGeom>
          <a:noFill/>
        </p:spPr>
        <p:txBody>
          <a:bodyPr wrap="square" rtlCol="0">
            <a:spAutoFit/>
          </a:bodyPr>
          <a:lstStyle/>
          <a:p>
            <a:pPr algn="dist"/>
            <a:r>
              <a:rPr lang="ja-JP" altLang="en-US" b="1" dirty="0">
                <a:solidFill>
                  <a:schemeClr val="bg2">
                    <a:lumMod val="75000"/>
                  </a:schemeClr>
                </a:solidFill>
              </a:rPr>
              <a:t>顧客生涯価値</a:t>
            </a:r>
            <a:endParaRPr kumimoji="1" lang="ja-JP" altLang="en-US" b="1" dirty="0">
              <a:solidFill>
                <a:schemeClr val="bg2">
                  <a:lumMod val="75000"/>
                </a:schemeClr>
              </a:solidFill>
            </a:endParaRPr>
          </a:p>
        </p:txBody>
      </p:sp>
    </p:spTree>
    <p:extLst>
      <p:ext uri="{BB962C8B-B14F-4D97-AF65-F5344CB8AC3E}">
        <p14:creationId xmlns:p14="http://schemas.microsoft.com/office/powerpoint/2010/main" val="456572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TP分析をマーケティングトレースで活用する際のポイント｜黒澤 友貴/ブランディングテクノロジー｜note">
            <a:extLst>
              <a:ext uri="{FF2B5EF4-FFF2-40B4-BE49-F238E27FC236}">
                <a16:creationId xmlns:a16="http://schemas.microsoft.com/office/drawing/2014/main" id="{7F7AAB3C-D336-4DB9-9EE5-9DC6799FE9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26" b="9338"/>
          <a:stretch/>
        </p:blipFill>
        <p:spPr bwMode="auto">
          <a:xfrm>
            <a:off x="1757293" y="1207300"/>
            <a:ext cx="8688904" cy="3657594"/>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3840211C-D026-4559-9946-A683BD432331}"/>
              </a:ext>
            </a:extLst>
          </p:cNvPr>
          <p:cNvSpPr/>
          <p:nvPr/>
        </p:nvSpPr>
        <p:spPr>
          <a:xfrm>
            <a:off x="1635919" y="5214189"/>
            <a:ext cx="2893220" cy="1249548"/>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t>市場にバラバラに散らばる人を“ニーズ”に注目して</a:t>
            </a:r>
            <a:r>
              <a:rPr kumimoji="1" lang="en-US" altLang="ja-JP" sz="1600" b="1" dirty="0"/>
              <a:t>『</a:t>
            </a:r>
            <a:r>
              <a:rPr kumimoji="1" lang="ja-JP" altLang="en-US" sz="1600" b="1" dirty="0"/>
              <a:t>グループ</a:t>
            </a:r>
            <a:r>
              <a:rPr kumimoji="1" lang="en-US" altLang="ja-JP" sz="1600" b="1" dirty="0"/>
              <a:t>』</a:t>
            </a:r>
            <a:r>
              <a:rPr kumimoji="1" lang="ja-JP" altLang="en-US" sz="1600" b="1" dirty="0"/>
              <a:t>にくくる</a:t>
            </a:r>
          </a:p>
        </p:txBody>
      </p:sp>
      <p:sp>
        <p:nvSpPr>
          <p:cNvPr id="7" name="四角形: 角を丸くする 6">
            <a:extLst>
              <a:ext uri="{FF2B5EF4-FFF2-40B4-BE49-F238E27FC236}">
                <a16:creationId xmlns:a16="http://schemas.microsoft.com/office/drawing/2014/main" id="{F3B476F0-7060-4C02-9FE2-271E6E3A66B2}"/>
              </a:ext>
            </a:extLst>
          </p:cNvPr>
          <p:cNvSpPr/>
          <p:nvPr/>
        </p:nvSpPr>
        <p:spPr>
          <a:xfrm>
            <a:off x="4942401" y="5187992"/>
            <a:ext cx="2639483" cy="12495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t>くくった</a:t>
            </a:r>
            <a:r>
              <a:rPr kumimoji="1" lang="en-US" altLang="ja-JP" sz="1600" b="1" dirty="0"/>
              <a:t>『</a:t>
            </a:r>
            <a:r>
              <a:rPr kumimoji="1" lang="ja-JP" altLang="en-US" sz="1600" b="1" dirty="0"/>
              <a:t>グループ</a:t>
            </a:r>
            <a:r>
              <a:rPr kumimoji="1" lang="en-US" altLang="ja-JP" sz="1600" b="1" dirty="0"/>
              <a:t>』</a:t>
            </a:r>
            <a:r>
              <a:rPr kumimoji="1" lang="ja-JP" altLang="en-US" sz="1600" b="1" dirty="0"/>
              <a:t>の中から</a:t>
            </a:r>
            <a:r>
              <a:rPr kumimoji="1" lang="en-US" altLang="ja-JP" sz="1600" b="1" dirty="0"/>
              <a:t>『</a:t>
            </a:r>
            <a:r>
              <a:rPr kumimoji="1" lang="ja-JP" altLang="en-US" sz="1600" b="1" dirty="0"/>
              <a:t>最も魅力的</a:t>
            </a:r>
            <a:r>
              <a:rPr kumimoji="1" lang="en-US" altLang="ja-JP" sz="1600" b="1" dirty="0"/>
              <a:t>』</a:t>
            </a:r>
            <a:r>
              <a:rPr kumimoji="1" lang="ja-JP" altLang="en-US" sz="1600" b="1" dirty="0"/>
              <a:t>なグループを見つける</a:t>
            </a:r>
            <a:endParaRPr kumimoji="1" lang="en-US" altLang="ja-JP" sz="1600" b="1" dirty="0"/>
          </a:p>
          <a:p>
            <a:r>
              <a:rPr lang="ja-JP" altLang="en-US" sz="1600" b="1" dirty="0"/>
              <a:t>（ペルソナではない）</a:t>
            </a:r>
            <a:endParaRPr kumimoji="1" lang="ja-JP" altLang="en-US" sz="1600" b="1" dirty="0"/>
          </a:p>
        </p:txBody>
      </p:sp>
      <p:sp>
        <p:nvSpPr>
          <p:cNvPr id="5" name="テキスト ボックス 4">
            <a:extLst>
              <a:ext uri="{FF2B5EF4-FFF2-40B4-BE49-F238E27FC236}">
                <a16:creationId xmlns:a16="http://schemas.microsoft.com/office/drawing/2014/main" id="{FD1672F6-6E7D-4DFA-8A19-D9C73B4923EA}"/>
              </a:ext>
            </a:extLst>
          </p:cNvPr>
          <p:cNvSpPr txBox="1"/>
          <p:nvPr/>
        </p:nvSpPr>
        <p:spPr>
          <a:xfrm>
            <a:off x="7779544" y="1857360"/>
            <a:ext cx="2655163" cy="461665"/>
          </a:xfrm>
          <a:prstGeom prst="rect">
            <a:avLst/>
          </a:prstGeom>
          <a:solidFill>
            <a:schemeClr val="bg1"/>
          </a:solidFill>
        </p:spPr>
        <p:txBody>
          <a:bodyPr wrap="square" rtlCol="0">
            <a:spAutoFit/>
          </a:bodyPr>
          <a:lstStyle/>
          <a:p>
            <a:r>
              <a:rPr kumimoji="1" lang="ja-JP" altLang="en-US" sz="1200" b="1" dirty="0"/>
              <a:t>ターゲットに設定した市場における自社の立ち位置を明確にする</a:t>
            </a:r>
          </a:p>
        </p:txBody>
      </p:sp>
      <p:sp>
        <p:nvSpPr>
          <p:cNvPr id="10" name="テキスト ボックス 9">
            <a:extLst>
              <a:ext uri="{FF2B5EF4-FFF2-40B4-BE49-F238E27FC236}">
                <a16:creationId xmlns:a16="http://schemas.microsoft.com/office/drawing/2014/main" id="{656BD3C9-46F0-4FBB-B127-BEFD90552E91}"/>
              </a:ext>
            </a:extLst>
          </p:cNvPr>
          <p:cNvSpPr txBox="1"/>
          <p:nvPr/>
        </p:nvSpPr>
        <p:spPr>
          <a:xfrm>
            <a:off x="1989522" y="1845679"/>
            <a:ext cx="2574161" cy="461665"/>
          </a:xfrm>
          <a:prstGeom prst="rect">
            <a:avLst/>
          </a:prstGeom>
          <a:solidFill>
            <a:schemeClr val="bg1"/>
          </a:solidFill>
        </p:spPr>
        <p:txBody>
          <a:bodyPr wrap="square" rtlCol="0">
            <a:spAutoFit/>
          </a:bodyPr>
          <a:lstStyle/>
          <a:p>
            <a:pPr algn="ctr"/>
            <a:r>
              <a:rPr kumimoji="1" lang="ja-JP" altLang="en-US" sz="1200" b="1" dirty="0"/>
              <a:t>事業領域（ドメイン）の中で</a:t>
            </a:r>
            <a:endParaRPr kumimoji="1" lang="en-US" altLang="ja-JP" sz="1200" b="1" dirty="0"/>
          </a:p>
          <a:p>
            <a:pPr algn="ctr"/>
            <a:r>
              <a:rPr kumimoji="1" lang="ja-JP" altLang="en-US" sz="1200" b="1" dirty="0"/>
              <a:t>市場の細分化</a:t>
            </a:r>
            <a:endParaRPr kumimoji="1" lang="en-US" altLang="ja-JP" sz="1200" b="1" dirty="0"/>
          </a:p>
        </p:txBody>
      </p:sp>
      <p:sp>
        <p:nvSpPr>
          <p:cNvPr id="11" name="テキスト ボックス 10">
            <a:extLst>
              <a:ext uri="{FF2B5EF4-FFF2-40B4-BE49-F238E27FC236}">
                <a16:creationId xmlns:a16="http://schemas.microsoft.com/office/drawing/2014/main" id="{B666A1EE-AF41-42BE-86D2-DAF36BE1CE07}"/>
              </a:ext>
            </a:extLst>
          </p:cNvPr>
          <p:cNvSpPr txBox="1"/>
          <p:nvPr/>
        </p:nvSpPr>
        <p:spPr>
          <a:xfrm>
            <a:off x="5057776" y="1852598"/>
            <a:ext cx="2216925" cy="461665"/>
          </a:xfrm>
          <a:prstGeom prst="rect">
            <a:avLst/>
          </a:prstGeom>
          <a:solidFill>
            <a:schemeClr val="bg1"/>
          </a:solidFill>
        </p:spPr>
        <p:txBody>
          <a:bodyPr wrap="square" rtlCol="0">
            <a:spAutoFit/>
          </a:bodyPr>
          <a:lstStyle/>
          <a:p>
            <a:r>
              <a:rPr lang="ja-JP" altLang="en-US" sz="1200" b="1" dirty="0"/>
              <a:t>細分化したグループの中から、どの市場を狙うのかを決める</a:t>
            </a:r>
            <a:endParaRPr kumimoji="1" lang="ja-JP" altLang="en-US" sz="1200" b="1" dirty="0"/>
          </a:p>
        </p:txBody>
      </p:sp>
      <p:sp>
        <p:nvSpPr>
          <p:cNvPr id="6" name="テキスト ボックス 5">
            <a:extLst>
              <a:ext uri="{FF2B5EF4-FFF2-40B4-BE49-F238E27FC236}">
                <a16:creationId xmlns:a16="http://schemas.microsoft.com/office/drawing/2014/main" id="{5AD776A3-7073-45FD-A359-99CCEC42189E}"/>
              </a:ext>
            </a:extLst>
          </p:cNvPr>
          <p:cNvSpPr txBox="1"/>
          <p:nvPr/>
        </p:nvSpPr>
        <p:spPr>
          <a:xfrm>
            <a:off x="1485901" y="364331"/>
            <a:ext cx="9236868" cy="769441"/>
          </a:xfrm>
          <a:prstGeom prst="rect">
            <a:avLst/>
          </a:prstGeom>
          <a:solidFill>
            <a:srgbClr val="FFC000"/>
          </a:solidFill>
        </p:spPr>
        <p:txBody>
          <a:bodyPr wrap="square" rtlCol="0">
            <a:spAutoFit/>
          </a:bodyPr>
          <a:lstStyle/>
          <a:p>
            <a:pPr algn="ctr"/>
            <a:r>
              <a:rPr kumimoji="1" lang="en-US" altLang="ja-JP" sz="4400" b="1" dirty="0"/>
              <a:t>STP</a:t>
            </a:r>
            <a:r>
              <a:rPr kumimoji="1" lang="ja-JP" altLang="en-US" sz="4400" b="1" dirty="0"/>
              <a:t>分析</a:t>
            </a:r>
            <a:r>
              <a:rPr kumimoji="1" lang="ja-JP" altLang="en-US" sz="4000" dirty="0"/>
              <a:t>（市場の絞込み）</a:t>
            </a:r>
            <a:endParaRPr kumimoji="1" lang="ja-JP" altLang="en-US" sz="4400" dirty="0"/>
          </a:p>
        </p:txBody>
      </p:sp>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2315CAA3-A96E-448C-B4A2-A0DBDA7FF237}"/>
                  </a:ext>
                </a:extLst>
              </p14:cNvPr>
              <p14:cNvContentPartPr/>
              <p14:nvPr/>
            </p14:nvContentPartPr>
            <p14:xfrm>
              <a:off x="1786794" y="1046558"/>
              <a:ext cx="5123880" cy="5770080"/>
            </p14:xfrm>
          </p:contentPart>
        </mc:Choice>
        <mc:Fallback xmlns="">
          <p:pic>
            <p:nvPicPr>
              <p:cNvPr id="3" name="インク 2">
                <a:extLst>
                  <a:ext uri="{FF2B5EF4-FFF2-40B4-BE49-F238E27FC236}">
                    <a16:creationId xmlns:a16="http://schemas.microsoft.com/office/drawing/2014/main" id="{2315CAA3-A96E-448C-B4A2-A0DBDA7FF237}"/>
                  </a:ext>
                </a:extLst>
              </p:cNvPr>
              <p:cNvPicPr/>
              <p:nvPr/>
            </p:nvPicPr>
            <p:blipFill>
              <a:blip r:embed="rId4"/>
              <a:stretch>
                <a:fillRect/>
              </a:stretch>
            </p:blipFill>
            <p:spPr>
              <a:xfrm>
                <a:off x="1732798" y="938551"/>
                <a:ext cx="5231512" cy="5985733"/>
              </a:xfrm>
              <a:prstGeom prst="rect">
                <a:avLst/>
              </a:prstGeom>
            </p:spPr>
          </p:pic>
        </mc:Fallback>
      </mc:AlternateContent>
    </p:spTree>
    <p:extLst>
      <p:ext uri="{BB962C8B-B14F-4D97-AF65-F5344CB8AC3E}">
        <p14:creationId xmlns:p14="http://schemas.microsoft.com/office/powerpoint/2010/main" val="2364105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9FD0AA2-A8FF-4A6B-BD17-DC8DC2148FA5}"/>
              </a:ext>
            </a:extLst>
          </p:cNvPr>
          <p:cNvSpPr txBox="1"/>
          <p:nvPr/>
        </p:nvSpPr>
        <p:spPr>
          <a:xfrm>
            <a:off x="1059543" y="407809"/>
            <a:ext cx="10708948" cy="707886"/>
          </a:xfrm>
          <a:prstGeom prst="rect">
            <a:avLst/>
          </a:prstGeom>
          <a:noFill/>
        </p:spPr>
        <p:txBody>
          <a:bodyPr wrap="square" rtlCol="0">
            <a:spAutoFit/>
          </a:bodyPr>
          <a:lstStyle/>
          <a:p>
            <a:pPr algn="ctr"/>
            <a:r>
              <a:rPr kumimoji="1" lang="ja-JP" altLang="en-US" sz="4000" b="1" dirty="0"/>
              <a:t>セグメンテーション</a:t>
            </a:r>
            <a:r>
              <a:rPr kumimoji="1" lang="ja-JP" altLang="en-US" sz="2400" dirty="0"/>
              <a:t>（事業領域の中で市場の細分化）</a:t>
            </a:r>
            <a:endParaRPr kumimoji="1" lang="ja-JP" altLang="en-US" sz="4000" dirty="0"/>
          </a:p>
        </p:txBody>
      </p:sp>
      <p:graphicFrame>
        <p:nvGraphicFramePr>
          <p:cNvPr id="11" name="表 11">
            <a:extLst>
              <a:ext uri="{FF2B5EF4-FFF2-40B4-BE49-F238E27FC236}">
                <a16:creationId xmlns:a16="http://schemas.microsoft.com/office/drawing/2014/main" id="{C48D6DA6-0FFB-4E0C-A611-7B35FDC9E15F}"/>
              </a:ext>
            </a:extLst>
          </p:cNvPr>
          <p:cNvGraphicFramePr>
            <a:graphicFrameLocks noGrp="1"/>
          </p:cNvGraphicFramePr>
          <p:nvPr>
            <p:extLst>
              <p:ext uri="{D42A27DB-BD31-4B8C-83A1-F6EECF244321}">
                <p14:modId xmlns:p14="http://schemas.microsoft.com/office/powerpoint/2010/main" val="769478118"/>
              </p:ext>
            </p:extLst>
          </p:nvPr>
        </p:nvGraphicFramePr>
        <p:xfrm>
          <a:off x="580103" y="1405929"/>
          <a:ext cx="11085727" cy="4918088"/>
        </p:xfrm>
        <a:graphic>
          <a:graphicData uri="http://schemas.openxmlformats.org/drawingml/2006/table">
            <a:tbl>
              <a:tblPr firstRow="1" bandRow="1">
                <a:tableStyleId>{5940675A-B579-460E-94D1-54222C63F5DA}</a:tableStyleId>
              </a:tblPr>
              <a:tblGrid>
                <a:gridCol w="2104104">
                  <a:extLst>
                    <a:ext uri="{9D8B030D-6E8A-4147-A177-3AD203B41FA5}">
                      <a16:colId xmlns:a16="http://schemas.microsoft.com/office/drawing/2014/main" val="1876477653"/>
                    </a:ext>
                  </a:extLst>
                </a:gridCol>
                <a:gridCol w="2104104">
                  <a:extLst>
                    <a:ext uri="{9D8B030D-6E8A-4147-A177-3AD203B41FA5}">
                      <a16:colId xmlns:a16="http://schemas.microsoft.com/office/drawing/2014/main" val="629967839"/>
                    </a:ext>
                  </a:extLst>
                </a:gridCol>
                <a:gridCol w="3182277">
                  <a:extLst>
                    <a:ext uri="{9D8B030D-6E8A-4147-A177-3AD203B41FA5}">
                      <a16:colId xmlns:a16="http://schemas.microsoft.com/office/drawing/2014/main" val="3284928372"/>
                    </a:ext>
                  </a:extLst>
                </a:gridCol>
                <a:gridCol w="3695242">
                  <a:extLst>
                    <a:ext uri="{9D8B030D-6E8A-4147-A177-3AD203B41FA5}">
                      <a16:colId xmlns:a16="http://schemas.microsoft.com/office/drawing/2014/main" val="2489957427"/>
                    </a:ext>
                  </a:extLst>
                </a:gridCol>
              </a:tblGrid>
              <a:tr h="702584">
                <a:tc gridSpan="2">
                  <a:txBody>
                    <a:bodyPr/>
                    <a:lstStyle/>
                    <a:p>
                      <a:pPr algn="ctr"/>
                      <a:r>
                        <a:rPr lang="ja-JP" altLang="en-US" sz="2000" b="1" i="0" dirty="0">
                          <a:solidFill>
                            <a:srgbClr val="333333"/>
                          </a:solidFill>
                          <a:effectLst/>
                          <a:latin typeface="メイリオ" panose="020B0604030504040204" pitchFamily="50" charset="-128"/>
                          <a:ea typeface="メイリオ" panose="020B0604030504040204" pitchFamily="50" charset="-128"/>
                        </a:rPr>
                        <a:t>一般的な情報</a:t>
                      </a:r>
                      <a:endParaRPr kumimoji="1" lang="ja-JP" altLang="en-US" sz="2000" b="1" dirty="0">
                        <a:latin typeface="メイリオ" panose="020B0604030504040204" pitchFamily="50" charset="-128"/>
                        <a:ea typeface="メイリオ" panose="020B0604030504040204" pitchFamily="50" charset="-128"/>
                      </a:endParaRPr>
                    </a:p>
                  </a:txBody>
                  <a:tcPr anchor="ctr">
                    <a:solidFill>
                      <a:srgbClr val="FFC000"/>
                    </a:solidFill>
                  </a:tcPr>
                </a:tc>
                <a:tc hMerge="1">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anchor="ctr">
                    <a:solidFill>
                      <a:srgbClr val="FFC000"/>
                    </a:solidFill>
                  </a:tcPr>
                </a:tc>
                <a:tc>
                  <a:txBody>
                    <a:bodyPr/>
                    <a:lstStyle/>
                    <a:p>
                      <a:pPr algn="ctr"/>
                      <a:r>
                        <a:rPr kumimoji="1" lang="ja-JP" altLang="en-US" sz="2000" b="1" dirty="0"/>
                        <a:t>心理面（思考・感情）</a:t>
                      </a:r>
                    </a:p>
                  </a:txBody>
                  <a:tcPr anchor="ctr">
                    <a:solidFill>
                      <a:srgbClr val="FFC000"/>
                    </a:solidFill>
                  </a:tcPr>
                </a:tc>
                <a:tc>
                  <a:txBody>
                    <a:bodyPr/>
                    <a:lstStyle/>
                    <a:p>
                      <a:pPr algn="ctr"/>
                      <a:r>
                        <a:rPr kumimoji="1" lang="ja-JP" altLang="en-US" sz="2000" b="1" dirty="0"/>
                        <a:t>行動特性</a:t>
                      </a:r>
                    </a:p>
                  </a:txBody>
                  <a:tcPr anchor="ctr">
                    <a:solidFill>
                      <a:srgbClr val="FFC000"/>
                    </a:solidFill>
                  </a:tcPr>
                </a:tc>
                <a:extLst>
                  <a:ext uri="{0D108BD9-81ED-4DB2-BD59-A6C34878D82A}">
                    <a16:rowId xmlns:a16="http://schemas.microsoft.com/office/drawing/2014/main" val="462376576"/>
                  </a:ext>
                </a:extLst>
              </a:tr>
              <a:tr h="702584">
                <a:tc>
                  <a:txBody>
                    <a:bodyPr/>
                    <a:lstStyle/>
                    <a:p>
                      <a:pPr algn="ctr"/>
                      <a:r>
                        <a:rPr kumimoji="1" lang="ja-JP" altLang="en-US" b="0" dirty="0"/>
                        <a:t>性別（男・女）</a:t>
                      </a:r>
                    </a:p>
                  </a:txBody>
                  <a:tcPr anchor="ctr"/>
                </a:tc>
                <a:tc>
                  <a:txBody>
                    <a:bodyPr/>
                    <a:lstStyle/>
                    <a:p>
                      <a:pPr algn="ctr"/>
                      <a:r>
                        <a:rPr kumimoji="1" lang="ja-JP" altLang="en-US" b="0" dirty="0"/>
                        <a:t>性別　法人</a:t>
                      </a:r>
                    </a:p>
                  </a:txBody>
                  <a:tcPr anchor="ctr"/>
                </a:tc>
                <a:tc>
                  <a:txBody>
                    <a:bodyPr/>
                    <a:lstStyle/>
                    <a:p>
                      <a:pPr algn="ctr"/>
                      <a:r>
                        <a:rPr kumimoji="1" lang="ja-JP" altLang="en-US" b="0" dirty="0"/>
                        <a:t>ライフスタイル</a:t>
                      </a:r>
                    </a:p>
                  </a:txBody>
                  <a:tcPr anchor="ctr"/>
                </a:tc>
                <a:tc>
                  <a:txBody>
                    <a:bodyPr/>
                    <a:lstStyle/>
                    <a:p>
                      <a:pPr algn="ctr"/>
                      <a:r>
                        <a:rPr kumimoji="1" lang="ja-JP" altLang="en-US" b="0" dirty="0"/>
                        <a:t>購入履歴</a:t>
                      </a:r>
                    </a:p>
                  </a:txBody>
                  <a:tcPr anchor="ctr"/>
                </a:tc>
                <a:extLst>
                  <a:ext uri="{0D108BD9-81ED-4DB2-BD59-A6C34878D82A}">
                    <a16:rowId xmlns:a16="http://schemas.microsoft.com/office/drawing/2014/main" val="2126026197"/>
                  </a:ext>
                </a:extLst>
              </a:tr>
              <a:tr h="702584">
                <a:tc>
                  <a:txBody>
                    <a:bodyPr/>
                    <a:lstStyle/>
                    <a:p>
                      <a:pPr algn="ctr"/>
                      <a:r>
                        <a:rPr kumimoji="1" lang="ja-JP" altLang="en-US" b="0" dirty="0"/>
                        <a:t>年齢</a:t>
                      </a:r>
                    </a:p>
                  </a:txBody>
                  <a:tcPr anchor="ctr"/>
                </a:tc>
                <a:tc>
                  <a:txBody>
                    <a:bodyPr/>
                    <a:lstStyle/>
                    <a:p>
                      <a:pPr algn="ctr"/>
                      <a:r>
                        <a:rPr kumimoji="1" lang="ja-JP" altLang="en-US" b="0" dirty="0"/>
                        <a:t>創業年数</a:t>
                      </a:r>
                    </a:p>
                  </a:txBody>
                  <a:tcPr anchor="ctr"/>
                </a:tc>
                <a:tc>
                  <a:txBody>
                    <a:bodyPr/>
                    <a:lstStyle/>
                    <a:p>
                      <a:pPr algn="ctr"/>
                      <a:r>
                        <a:rPr kumimoji="1" lang="ja-JP" altLang="en-US" b="0" dirty="0"/>
                        <a:t>趣味</a:t>
                      </a:r>
                    </a:p>
                  </a:txBody>
                  <a:tcPr anchor="ctr"/>
                </a:tc>
                <a:tc>
                  <a:txBody>
                    <a:bodyPr/>
                    <a:lstStyle/>
                    <a:p>
                      <a:pPr algn="ctr"/>
                      <a:r>
                        <a:rPr kumimoji="1" lang="ja-JP" altLang="en-US" b="0" dirty="0"/>
                        <a:t>購入方法</a:t>
                      </a:r>
                    </a:p>
                  </a:txBody>
                  <a:tcPr anchor="ctr"/>
                </a:tc>
                <a:extLst>
                  <a:ext uri="{0D108BD9-81ED-4DB2-BD59-A6C34878D82A}">
                    <a16:rowId xmlns:a16="http://schemas.microsoft.com/office/drawing/2014/main" val="65740259"/>
                  </a:ext>
                </a:extLst>
              </a:tr>
              <a:tr h="702584">
                <a:tc>
                  <a:txBody>
                    <a:bodyPr/>
                    <a:lstStyle/>
                    <a:p>
                      <a:pPr algn="ctr"/>
                      <a:r>
                        <a:rPr kumimoji="1" lang="ja-JP" altLang="en-US" b="0" dirty="0"/>
                        <a:t>お住まい</a:t>
                      </a:r>
                      <a:endParaRPr kumimoji="1" lang="en-US" altLang="ja-JP" b="0" dirty="0"/>
                    </a:p>
                    <a:p>
                      <a:pPr algn="ctr"/>
                      <a:r>
                        <a:rPr kumimoji="1" lang="ja-JP" altLang="en-US" sz="1200" b="0" dirty="0"/>
                        <a:t>（地域、戸建て・集合）</a:t>
                      </a:r>
                      <a:endParaRPr kumimoji="1" lang="en-US" altLang="ja-JP" sz="1200" b="0" dirty="0"/>
                    </a:p>
                  </a:txBody>
                  <a:tcPr anchor="ctr"/>
                </a:tc>
                <a:tc>
                  <a:txBody>
                    <a:bodyPr/>
                    <a:lstStyle/>
                    <a:p>
                      <a:pPr algn="ctr"/>
                      <a:r>
                        <a:rPr kumimoji="1" lang="ja-JP" altLang="en-US" b="0" dirty="0"/>
                        <a:t>本社所在地</a:t>
                      </a:r>
                      <a:endParaRPr kumimoji="1" lang="en-US" altLang="ja-JP" b="0" dirty="0"/>
                    </a:p>
                  </a:txBody>
                  <a:tcPr anchor="ctr"/>
                </a:tc>
                <a:tc>
                  <a:txBody>
                    <a:bodyPr/>
                    <a:lstStyle/>
                    <a:p>
                      <a:pPr algn="ctr"/>
                      <a:r>
                        <a:rPr kumimoji="1" lang="ja-JP" altLang="en-US" b="0" dirty="0"/>
                        <a:t>興味・関心事</a:t>
                      </a:r>
                    </a:p>
                  </a:txBody>
                  <a:tcPr anchor="ctr"/>
                </a:tc>
                <a:tc>
                  <a:txBody>
                    <a:bodyPr/>
                    <a:lstStyle/>
                    <a:p>
                      <a:pPr algn="ctr"/>
                      <a:r>
                        <a:rPr kumimoji="1" lang="ja-JP" altLang="en-US" b="0" dirty="0"/>
                        <a:t>利用頻度</a:t>
                      </a:r>
                    </a:p>
                  </a:txBody>
                  <a:tcPr anchor="ctr"/>
                </a:tc>
                <a:extLst>
                  <a:ext uri="{0D108BD9-81ED-4DB2-BD59-A6C34878D82A}">
                    <a16:rowId xmlns:a16="http://schemas.microsoft.com/office/drawing/2014/main" val="3279884208"/>
                  </a:ext>
                </a:extLst>
              </a:tr>
              <a:tr h="702584">
                <a:tc>
                  <a:txBody>
                    <a:bodyPr/>
                    <a:lstStyle/>
                    <a:p>
                      <a:pPr algn="ctr"/>
                      <a:r>
                        <a:rPr kumimoji="1" lang="ja-JP" altLang="en-US" b="0" dirty="0"/>
                        <a:t>年収</a:t>
                      </a:r>
                      <a:endParaRPr kumimoji="1" lang="en-US" altLang="ja-JP" b="0" dirty="0"/>
                    </a:p>
                    <a:p>
                      <a:pPr algn="ctr"/>
                      <a:r>
                        <a:rPr kumimoji="1" lang="ja-JP" altLang="en-US" sz="1400" b="0" dirty="0"/>
                        <a:t>（世帯主、世帯収入）</a:t>
                      </a:r>
                    </a:p>
                  </a:txBody>
                  <a:tcPr anchor="ctr"/>
                </a:tc>
                <a:tc>
                  <a:txBody>
                    <a:bodyPr/>
                    <a:lstStyle/>
                    <a:p>
                      <a:pPr algn="ctr"/>
                      <a:r>
                        <a:rPr kumimoji="1" lang="ja-JP" altLang="en-US" b="0" dirty="0"/>
                        <a:t>売上高</a:t>
                      </a:r>
                    </a:p>
                  </a:txBody>
                  <a:tcPr anchor="ctr"/>
                </a:tc>
                <a:tc>
                  <a:txBody>
                    <a:bodyPr/>
                    <a:lstStyle/>
                    <a:p>
                      <a:pPr algn="ctr"/>
                      <a:r>
                        <a:rPr kumimoji="1" lang="ja-JP" altLang="en-US" b="0" dirty="0"/>
                        <a:t>価値観</a:t>
                      </a:r>
                    </a:p>
                  </a:txBody>
                  <a:tcPr anchor="ctr"/>
                </a:tc>
                <a:tc>
                  <a:txBody>
                    <a:bodyPr/>
                    <a:lstStyle/>
                    <a:p>
                      <a:pPr algn="ctr"/>
                      <a:r>
                        <a:rPr kumimoji="1" lang="ja-JP" altLang="en-US" b="0" dirty="0"/>
                        <a:t>キャンペーンへの反応</a:t>
                      </a:r>
                    </a:p>
                  </a:txBody>
                  <a:tcPr anchor="ctr"/>
                </a:tc>
                <a:extLst>
                  <a:ext uri="{0D108BD9-81ED-4DB2-BD59-A6C34878D82A}">
                    <a16:rowId xmlns:a16="http://schemas.microsoft.com/office/drawing/2014/main" val="1775836915"/>
                  </a:ext>
                </a:extLst>
              </a:tr>
              <a:tr h="702584">
                <a:tc>
                  <a:txBody>
                    <a:bodyPr/>
                    <a:lstStyle/>
                    <a:p>
                      <a:pPr algn="ctr"/>
                      <a:r>
                        <a:rPr kumimoji="1" lang="ja-JP" altLang="en-US" b="0" dirty="0"/>
                        <a:t>職業</a:t>
                      </a:r>
                    </a:p>
                  </a:txBody>
                  <a:tcPr anchor="ctr"/>
                </a:tc>
                <a:tc>
                  <a:txBody>
                    <a:bodyPr/>
                    <a:lstStyle/>
                    <a:p>
                      <a:pPr algn="ctr"/>
                      <a:r>
                        <a:rPr kumimoji="1" lang="ja-JP" altLang="en-US" b="0" dirty="0"/>
                        <a:t>業種</a:t>
                      </a:r>
                    </a:p>
                  </a:txBody>
                  <a:tcPr anchor="ctr"/>
                </a:tc>
                <a:tc>
                  <a:txBody>
                    <a:bodyPr/>
                    <a:lstStyle/>
                    <a:p>
                      <a:pPr algn="ctr"/>
                      <a:r>
                        <a:rPr kumimoji="1" lang="ja-JP" altLang="en-US" b="0" dirty="0"/>
                        <a:t>購買動機</a:t>
                      </a:r>
                    </a:p>
                  </a:txBody>
                  <a:tcPr anchor="ctr"/>
                </a:tc>
                <a:tc>
                  <a:txBody>
                    <a:bodyPr/>
                    <a:lstStyle/>
                    <a:p>
                      <a:pPr algn="ctr"/>
                      <a:endParaRPr kumimoji="1" lang="ja-JP" altLang="en-US" b="0" dirty="0"/>
                    </a:p>
                  </a:txBody>
                  <a:tcPr anchor="ctr"/>
                </a:tc>
                <a:extLst>
                  <a:ext uri="{0D108BD9-81ED-4DB2-BD59-A6C34878D82A}">
                    <a16:rowId xmlns:a16="http://schemas.microsoft.com/office/drawing/2014/main" val="4169409325"/>
                  </a:ext>
                </a:extLst>
              </a:tr>
              <a:tr h="702584">
                <a:tc>
                  <a:txBody>
                    <a:bodyPr/>
                    <a:lstStyle/>
                    <a:p>
                      <a:pPr algn="ctr"/>
                      <a:r>
                        <a:rPr kumimoji="1" lang="ja-JP" altLang="en-US" b="0" dirty="0"/>
                        <a:t>家族構成</a:t>
                      </a:r>
                    </a:p>
                  </a:txBody>
                  <a:tcPr anchor="ctr"/>
                </a:tc>
                <a:tc>
                  <a:txBody>
                    <a:bodyPr/>
                    <a:lstStyle/>
                    <a:p>
                      <a:pPr algn="ctr"/>
                      <a:r>
                        <a:rPr kumimoji="1" lang="ja-JP" altLang="en-US" b="0" dirty="0"/>
                        <a:t>社員数</a:t>
                      </a:r>
                    </a:p>
                  </a:txBody>
                  <a:tcPr anchor="ctr"/>
                </a:tc>
                <a:tc>
                  <a:txBody>
                    <a:bodyPr/>
                    <a:lstStyle/>
                    <a:p>
                      <a:pPr algn="ctr"/>
                      <a:r>
                        <a:rPr kumimoji="1" lang="ja-JP" altLang="en-US" b="0" dirty="0"/>
                        <a:t>欲求段階</a:t>
                      </a:r>
                    </a:p>
                  </a:txBody>
                  <a:tcPr anchor="ctr"/>
                </a:tc>
                <a:tc>
                  <a:txBody>
                    <a:bodyPr/>
                    <a:lstStyle/>
                    <a:p>
                      <a:pPr algn="ctr"/>
                      <a:endParaRPr kumimoji="1" lang="ja-JP" altLang="en-US" b="0" dirty="0"/>
                    </a:p>
                  </a:txBody>
                  <a:tcPr anchor="ctr"/>
                </a:tc>
                <a:extLst>
                  <a:ext uri="{0D108BD9-81ED-4DB2-BD59-A6C34878D82A}">
                    <a16:rowId xmlns:a16="http://schemas.microsoft.com/office/drawing/2014/main" val="1448975627"/>
                  </a:ext>
                </a:extLst>
              </a:tr>
            </a:tbl>
          </a:graphicData>
        </a:graphic>
      </p:graphicFrame>
      <p:sp>
        <p:nvSpPr>
          <p:cNvPr id="2" name="テキスト ボックス 1">
            <a:extLst>
              <a:ext uri="{FF2B5EF4-FFF2-40B4-BE49-F238E27FC236}">
                <a16:creationId xmlns:a16="http://schemas.microsoft.com/office/drawing/2014/main" id="{E52A0819-4C36-4394-90EE-49F973AA4EF9}"/>
              </a:ext>
            </a:extLst>
          </p:cNvPr>
          <p:cNvSpPr txBox="1"/>
          <p:nvPr/>
        </p:nvSpPr>
        <p:spPr>
          <a:xfrm>
            <a:off x="6647544" y="928914"/>
            <a:ext cx="2002971" cy="369332"/>
          </a:xfrm>
          <a:prstGeom prst="rect">
            <a:avLst/>
          </a:prstGeom>
          <a:noFill/>
        </p:spPr>
        <p:txBody>
          <a:bodyPr wrap="square" rtlCol="0">
            <a:spAutoFit/>
          </a:bodyPr>
          <a:lstStyle/>
          <a:p>
            <a:r>
              <a:rPr kumimoji="1" lang="ja-JP" altLang="en-US" dirty="0">
                <a:solidFill>
                  <a:schemeClr val="bg2">
                    <a:lumMod val="75000"/>
                  </a:schemeClr>
                </a:solidFill>
              </a:rPr>
              <a:t>事業ドメイン</a:t>
            </a:r>
          </a:p>
        </p:txBody>
      </p:sp>
    </p:spTree>
    <p:extLst>
      <p:ext uri="{BB962C8B-B14F-4D97-AF65-F5344CB8AC3E}">
        <p14:creationId xmlns:p14="http://schemas.microsoft.com/office/powerpoint/2010/main" val="3687804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顧客情報管理の目的と方法。CRMツールを利用する意義とは">
            <a:extLst>
              <a:ext uri="{FF2B5EF4-FFF2-40B4-BE49-F238E27FC236}">
                <a16:creationId xmlns:a16="http://schemas.microsoft.com/office/drawing/2014/main" id="{B690ED2C-E39B-4B5A-9442-547F2A35F5EB}"/>
              </a:ext>
            </a:extLst>
          </p:cNvPr>
          <p:cNvPicPr>
            <a:picLocks noChangeAspect="1" noChangeArrowheads="1"/>
          </p:cNvPicPr>
          <p:nvPr/>
        </p:nvPicPr>
        <p:blipFill rotWithShape="1">
          <a:blip r:embed="rId3">
            <a:alphaModFix amt="77000"/>
            <a:extLst>
              <a:ext uri="{28A0092B-C50C-407E-A947-70E740481C1C}">
                <a14:useLocalDpi xmlns:a14="http://schemas.microsoft.com/office/drawing/2010/main" val="0"/>
              </a:ext>
            </a:extLst>
          </a:blip>
          <a:srcRect l="2441" r="4156"/>
          <a:stretch/>
        </p:blipFill>
        <p:spPr bwMode="auto">
          <a:xfrm>
            <a:off x="0" y="0"/>
            <a:ext cx="12192000" cy="685800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DBEFCF24-3FA5-4293-879A-7213607221BB}"/>
              </a:ext>
            </a:extLst>
          </p:cNvPr>
          <p:cNvSpPr txBox="1"/>
          <p:nvPr/>
        </p:nvSpPr>
        <p:spPr>
          <a:xfrm>
            <a:off x="682381" y="444645"/>
            <a:ext cx="10885066" cy="6501780"/>
          </a:xfrm>
          <a:prstGeom prst="rect">
            <a:avLst/>
          </a:prstGeom>
          <a:noFill/>
        </p:spPr>
        <p:txBody>
          <a:bodyPr wrap="square" rtlCol="0">
            <a:spAutoFit/>
          </a:bodyPr>
          <a:lstStyle/>
          <a:p>
            <a:pPr algn="ctr">
              <a:lnSpc>
                <a:spcPct val="150000"/>
              </a:lnSpc>
            </a:pPr>
            <a:r>
              <a:rPr lang="ja-JP" altLang="en-US" sz="6000" b="1" dirty="0">
                <a:solidFill>
                  <a:srgbClr val="FF0000"/>
                </a:solidFill>
                <a:effectLst>
                  <a:glow rad="127000">
                    <a:schemeClr val="bg1">
                      <a:lumMod val="95000"/>
                    </a:schemeClr>
                  </a:glow>
                </a:effectLst>
              </a:rPr>
              <a:t>ターゲティング</a:t>
            </a:r>
            <a:endParaRPr lang="en-US" altLang="ja-JP" sz="6000" b="1" dirty="0">
              <a:solidFill>
                <a:srgbClr val="FF0000"/>
              </a:solidFill>
              <a:effectLst>
                <a:glow rad="127000">
                  <a:schemeClr val="bg1">
                    <a:lumMod val="95000"/>
                  </a:schemeClr>
                </a:glow>
              </a:effectLst>
            </a:endParaRPr>
          </a:p>
          <a:p>
            <a:pPr algn="ctr">
              <a:lnSpc>
                <a:spcPct val="150000"/>
              </a:lnSpc>
            </a:pPr>
            <a:r>
              <a:rPr lang="ja-JP" altLang="en-US" sz="3600" b="1" dirty="0">
                <a:solidFill>
                  <a:srgbClr val="00CCFF"/>
                </a:solidFill>
                <a:effectLst>
                  <a:glow rad="127000">
                    <a:schemeClr val="bg1"/>
                  </a:glow>
                </a:effectLst>
              </a:rPr>
              <a:t>利益を生み出し続ける</a:t>
            </a:r>
            <a:r>
              <a:rPr lang="ja-JP" altLang="en-US" sz="3600" b="1" dirty="0">
                <a:effectLst>
                  <a:glow rad="127000">
                    <a:schemeClr val="bg1"/>
                  </a:glow>
                </a:effectLst>
              </a:rPr>
              <a:t>市場の５つの必要条件</a:t>
            </a:r>
            <a:endParaRPr lang="en-US" altLang="ja-JP" sz="2800" b="1" dirty="0">
              <a:effectLst>
                <a:glow rad="127000">
                  <a:schemeClr val="bg1"/>
                </a:glow>
              </a:effectLst>
            </a:endParaRPr>
          </a:p>
          <a:p>
            <a:pPr>
              <a:lnSpc>
                <a:spcPct val="150000"/>
              </a:lnSpc>
            </a:pPr>
            <a:endParaRPr kumimoji="1" lang="en-US" altLang="ja-JP" sz="1600" b="1" dirty="0">
              <a:effectLst>
                <a:glow rad="127000">
                  <a:schemeClr val="bg1"/>
                </a:glow>
              </a:effectLst>
            </a:endParaRPr>
          </a:p>
          <a:p>
            <a:pPr>
              <a:lnSpc>
                <a:spcPct val="150000"/>
              </a:lnSpc>
            </a:pPr>
            <a:r>
              <a:rPr kumimoji="1" lang="ja-JP" altLang="en-US" sz="2800" b="1" dirty="0">
                <a:effectLst>
                  <a:glow rad="127000">
                    <a:schemeClr val="bg1"/>
                  </a:glow>
                </a:effectLst>
              </a:rPr>
              <a:t>①数十年間活力を失わない</a:t>
            </a:r>
            <a:r>
              <a:rPr kumimoji="1" lang="ja-JP" altLang="en-US" sz="2800" b="1" dirty="0">
                <a:solidFill>
                  <a:srgbClr val="C00000"/>
                </a:solidFill>
                <a:effectLst>
                  <a:glow rad="127000">
                    <a:schemeClr val="bg1"/>
                  </a:glow>
                </a:effectLst>
              </a:rPr>
              <a:t>恒久的</a:t>
            </a:r>
            <a:r>
              <a:rPr kumimoji="1" lang="ja-JP" altLang="en-US" sz="2800" b="1" dirty="0">
                <a:effectLst>
                  <a:glow rad="127000">
                    <a:schemeClr val="bg1"/>
                  </a:glow>
                </a:effectLst>
              </a:rPr>
              <a:t>な市場</a:t>
            </a:r>
            <a:endParaRPr kumimoji="1" lang="en-US" altLang="ja-JP" sz="2800" b="1" dirty="0">
              <a:effectLst>
                <a:glow rad="127000">
                  <a:schemeClr val="bg1"/>
                </a:glow>
              </a:effectLst>
            </a:endParaRPr>
          </a:p>
          <a:p>
            <a:pPr>
              <a:lnSpc>
                <a:spcPct val="150000"/>
              </a:lnSpc>
            </a:pPr>
            <a:r>
              <a:rPr lang="ja-JP" altLang="en-US" sz="2800" b="1" dirty="0">
                <a:effectLst>
                  <a:glow rad="127000">
                    <a:schemeClr val="bg1"/>
                  </a:glow>
                </a:effectLst>
              </a:rPr>
              <a:t>②熱烈な</a:t>
            </a:r>
            <a:r>
              <a:rPr lang="ja-JP" altLang="en-US" sz="2800" b="1" dirty="0">
                <a:solidFill>
                  <a:srgbClr val="C00000"/>
                </a:solidFill>
                <a:effectLst>
                  <a:glow rad="127000">
                    <a:schemeClr val="bg1"/>
                  </a:glow>
                </a:effectLst>
              </a:rPr>
              <a:t>愛好家</a:t>
            </a:r>
            <a:r>
              <a:rPr lang="ja-JP" altLang="en-US" sz="2800" b="1" dirty="0">
                <a:effectLst>
                  <a:glow rad="127000">
                    <a:schemeClr val="bg1"/>
                  </a:glow>
                </a:effectLst>
              </a:rPr>
              <a:t>がいる市場</a:t>
            </a:r>
            <a:endParaRPr lang="en-US" altLang="ja-JP" sz="2800" b="1" dirty="0">
              <a:effectLst>
                <a:glow rad="127000">
                  <a:schemeClr val="bg1"/>
                </a:glow>
              </a:effectLst>
            </a:endParaRPr>
          </a:p>
          <a:p>
            <a:pPr>
              <a:lnSpc>
                <a:spcPct val="150000"/>
              </a:lnSpc>
            </a:pPr>
            <a:r>
              <a:rPr kumimoji="1" lang="ja-JP" altLang="en-US" sz="2800" b="1" dirty="0">
                <a:effectLst>
                  <a:glow rad="127000">
                    <a:schemeClr val="bg1"/>
                  </a:glow>
                </a:effectLst>
              </a:rPr>
              <a:t>③</a:t>
            </a:r>
            <a:r>
              <a:rPr kumimoji="1" lang="ja-JP" altLang="en-US" sz="2800" b="1" dirty="0">
                <a:solidFill>
                  <a:srgbClr val="C00000"/>
                </a:solidFill>
                <a:effectLst>
                  <a:glow rad="127000">
                    <a:schemeClr val="bg1"/>
                  </a:glow>
                </a:effectLst>
              </a:rPr>
              <a:t>重大で緊急性の高い問題</a:t>
            </a:r>
            <a:r>
              <a:rPr kumimoji="1" lang="ja-JP" altLang="en-US" sz="2800" b="1" dirty="0">
                <a:effectLst>
                  <a:glow rad="127000">
                    <a:schemeClr val="bg1"/>
                  </a:glow>
                </a:effectLst>
              </a:rPr>
              <a:t>が存在する市場</a:t>
            </a:r>
            <a:endParaRPr kumimoji="1" lang="en-US" altLang="ja-JP" sz="2800" b="1" dirty="0">
              <a:effectLst>
                <a:glow rad="127000">
                  <a:schemeClr val="bg1"/>
                </a:glow>
              </a:effectLst>
            </a:endParaRPr>
          </a:p>
          <a:p>
            <a:pPr>
              <a:lnSpc>
                <a:spcPct val="150000"/>
              </a:lnSpc>
            </a:pPr>
            <a:r>
              <a:rPr lang="ja-JP" altLang="en-US" sz="2800" b="1" dirty="0">
                <a:effectLst>
                  <a:glow rad="127000">
                    <a:schemeClr val="bg1"/>
                  </a:glow>
                </a:effectLst>
              </a:rPr>
              <a:t>④将来的に</a:t>
            </a:r>
            <a:r>
              <a:rPr lang="ja-JP" altLang="en-US" sz="2800" b="1" dirty="0">
                <a:solidFill>
                  <a:srgbClr val="C00000"/>
                </a:solidFill>
                <a:effectLst>
                  <a:glow rad="127000">
                    <a:schemeClr val="bg1"/>
                  </a:glow>
                </a:effectLst>
              </a:rPr>
              <a:t>新たに問題</a:t>
            </a:r>
            <a:r>
              <a:rPr lang="ja-JP" altLang="en-US" sz="2800" b="1" dirty="0">
                <a:effectLst>
                  <a:glow rad="127000">
                    <a:schemeClr val="bg1"/>
                  </a:glow>
                </a:effectLst>
              </a:rPr>
              <a:t>が追加して生じる可能性がある市場</a:t>
            </a:r>
            <a:endParaRPr lang="en-US" altLang="ja-JP" sz="2800" b="1" dirty="0">
              <a:effectLst>
                <a:glow rad="127000">
                  <a:schemeClr val="bg1"/>
                </a:glow>
              </a:effectLst>
            </a:endParaRPr>
          </a:p>
          <a:p>
            <a:pPr>
              <a:lnSpc>
                <a:spcPct val="150000"/>
              </a:lnSpc>
            </a:pPr>
            <a:r>
              <a:rPr lang="ja-JP" altLang="en-US" sz="2000" b="1" dirty="0">
                <a:effectLst>
                  <a:glow rad="127000">
                    <a:schemeClr val="bg1"/>
                  </a:glow>
                </a:effectLst>
              </a:rPr>
              <a:t>　（重大で緊急性は低い）</a:t>
            </a:r>
            <a:endParaRPr lang="en-US" altLang="ja-JP" sz="2000" b="1" dirty="0">
              <a:effectLst>
                <a:glow rad="127000">
                  <a:schemeClr val="bg1"/>
                </a:glow>
              </a:effectLst>
            </a:endParaRPr>
          </a:p>
          <a:p>
            <a:pPr>
              <a:lnSpc>
                <a:spcPct val="150000"/>
              </a:lnSpc>
            </a:pPr>
            <a:r>
              <a:rPr kumimoji="1" lang="ja-JP" altLang="en-US" sz="2800" b="1" dirty="0">
                <a:effectLst>
                  <a:glow rad="127000">
                    <a:schemeClr val="bg1"/>
                  </a:glow>
                </a:effectLst>
              </a:rPr>
              <a:t>⑤</a:t>
            </a:r>
            <a:r>
              <a:rPr kumimoji="1" lang="ja-JP" altLang="en-US" sz="2800" b="1" dirty="0">
                <a:solidFill>
                  <a:srgbClr val="C00000"/>
                </a:solidFill>
                <a:effectLst>
                  <a:glow rad="127000">
                    <a:schemeClr val="bg1"/>
                  </a:glow>
                </a:effectLst>
              </a:rPr>
              <a:t>お金</a:t>
            </a:r>
            <a:r>
              <a:rPr kumimoji="1" lang="ja-JP" altLang="en-US" sz="2800" b="1" dirty="0">
                <a:effectLst>
                  <a:glow rad="127000">
                    <a:schemeClr val="bg1"/>
                  </a:glow>
                </a:effectLst>
              </a:rPr>
              <a:t>を持った顧客がいる市場</a:t>
            </a:r>
            <a:endParaRPr kumimoji="1" lang="ja-JP" altLang="en-US" sz="1600" b="1" dirty="0">
              <a:effectLst>
                <a:glow rad="127000">
                  <a:schemeClr val="bg1"/>
                </a:glow>
              </a:effectLst>
            </a:endParaRPr>
          </a:p>
        </p:txBody>
      </p:sp>
    </p:spTree>
    <p:extLst>
      <p:ext uri="{BB962C8B-B14F-4D97-AF65-F5344CB8AC3E}">
        <p14:creationId xmlns:p14="http://schemas.microsoft.com/office/powerpoint/2010/main" val="3008806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人が誰かの何かの「ファン」になる心理を解説">
            <a:extLst>
              <a:ext uri="{FF2B5EF4-FFF2-40B4-BE49-F238E27FC236}">
                <a16:creationId xmlns:a16="http://schemas.microsoft.com/office/drawing/2014/main" id="{7A2DDF71-37E7-4239-8253-B7917A3D1C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9" b="7507"/>
          <a:stretch/>
        </p:blipFill>
        <p:spPr bwMode="auto">
          <a:xfrm>
            <a:off x="-18127" y="-1"/>
            <a:ext cx="12210127"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5B56F51-5143-4A79-BFB6-9614326ADE6A}"/>
              </a:ext>
            </a:extLst>
          </p:cNvPr>
          <p:cNvSpPr txBox="1"/>
          <p:nvPr/>
        </p:nvSpPr>
        <p:spPr>
          <a:xfrm>
            <a:off x="4094152" y="608909"/>
            <a:ext cx="4125930" cy="2215991"/>
          </a:xfrm>
          <a:prstGeom prst="rect">
            <a:avLst/>
          </a:prstGeom>
          <a:noFill/>
        </p:spPr>
        <p:txBody>
          <a:bodyPr wrap="square" rtlCol="0">
            <a:spAutoFit/>
          </a:bodyPr>
          <a:lstStyle/>
          <a:p>
            <a:pPr algn="dist"/>
            <a:r>
              <a:rPr kumimoji="1" lang="ja-JP" altLang="en-US" sz="13800" b="1" dirty="0">
                <a:solidFill>
                  <a:srgbClr val="FF0000"/>
                </a:solidFill>
                <a:effectLst>
                  <a:glow rad="127000">
                    <a:schemeClr val="bg1"/>
                  </a:glow>
                </a:effectLst>
              </a:rPr>
              <a:t>熱狂</a:t>
            </a:r>
          </a:p>
        </p:txBody>
      </p:sp>
    </p:spTree>
    <p:extLst>
      <p:ext uri="{BB962C8B-B14F-4D97-AF65-F5344CB8AC3E}">
        <p14:creationId xmlns:p14="http://schemas.microsoft.com/office/powerpoint/2010/main" val="233226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6911825-3B34-4288-B10F-35C835DCD126}"/>
              </a:ext>
            </a:extLst>
          </p:cNvPr>
          <p:cNvSpPr txBox="1"/>
          <p:nvPr/>
        </p:nvSpPr>
        <p:spPr>
          <a:xfrm>
            <a:off x="0" y="0"/>
            <a:ext cx="12192000" cy="6858000"/>
          </a:xfrm>
          <a:prstGeom prst="rect">
            <a:avLst/>
          </a:prstGeom>
          <a:solidFill>
            <a:schemeClr val="bg2">
              <a:lumMod val="90000"/>
            </a:schemeClr>
          </a:solidFill>
        </p:spPr>
        <p:txBody>
          <a:bodyPr wrap="square" rtlCol="0">
            <a:spAutoFit/>
          </a:bodyPr>
          <a:lstStyle/>
          <a:p>
            <a:endParaRPr kumimoji="1" lang="ja-JP" altLang="en-US" dirty="0"/>
          </a:p>
        </p:txBody>
      </p:sp>
      <p:pic>
        <p:nvPicPr>
          <p:cNvPr id="4100" name="Picture 4" descr="動画】オススメ書籍！戦略マーケを学ぶならドラッカーの5つの質問 | みんなのマーケティング｜日本一やさしいマーケティング戦略の基礎教室">
            <a:extLst>
              <a:ext uri="{FF2B5EF4-FFF2-40B4-BE49-F238E27FC236}">
                <a16:creationId xmlns:a16="http://schemas.microsoft.com/office/drawing/2014/main" id="{67812016-BBA6-4A92-B0FD-EFB4860A1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8" t="2362" r="26129" b="8237"/>
          <a:stretch/>
        </p:blipFill>
        <p:spPr bwMode="auto">
          <a:xfrm>
            <a:off x="5073446" y="1288026"/>
            <a:ext cx="6224351" cy="46088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ドラッカー5つの質問 | 山下 淳一郎 |本 | 通販 | Amazon">
            <a:extLst>
              <a:ext uri="{FF2B5EF4-FFF2-40B4-BE49-F238E27FC236}">
                <a16:creationId xmlns:a16="http://schemas.microsoft.com/office/drawing/2014/main" id="{5DF9107E-5EF9-4B67-975B-B9B4323B4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00537"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D39D0A82-1E43-4E84-A1E7-9035C10BF302}"/>
                  </a:ext>
                </a:extLst>
              </p14:cNvPr>
              <p14:cNvContentPartPr/>
              <p14:nvPr/>
            </p14:nvContentPartPr>
            <p14:xfrm>
              <a:off x="5183486" y="3556020"/>
              <a:ext cx="6224350" cy="856800"/>
            </p14:xfrm>
          </p:contentPart>
        </mc:Choice>
        <mc:Fallback xmlns="">
          <p:pic>
            <p:nvPicPr>
              <p:cNvPr id="4" name="インク 3">
                <a:extLst>
                  <a:ext uri="{FF2B5EF4-FFF2-40B4-BE49-F238E27FC236}">
                    <a16:creationId xmlns:a16="http://schemas.microsoft.com/office/drawing/2014/main" id="{D39D0A82-1E43-4E84-A1E7-9035C10BF302}"/>
                  </a:ext>
                </a:extLst>
              </p:cNvPr>
              <p:cNvPicPr/>
              <p:nvPr/>
            </p:nvPicPr>
            <p:blipFill>
              <a:blip r:embed="rId6"/>
              <a:stretch>
                <a:fillRect/>
              </a:stretch>
            </p:blipFill>
            <p:spPr>
              <a:xfrm>
                <a:off x="5120487" y="3493046"/>
                <a:ext cx="6349989" cy="982387"/>
              </a:xfrm>
              <a:prstGeom prst="rect">
                <a:avLst/>
              </a:prstGeom>
            </p:spPr>
          </p:pic>
        </mc:Fallback>
      </mc:AlternateContent>
    </p:spTree>
    <p:extLst>
      <p:ext uri="{BB962C8B-B14F-4D97-AF65-F5344CB8AC3E}">
        <p14:creationId xmlns:p14="http://schemas.microsoft.com/office/powerpoint/2010/main" val="467616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rrariイメージ写真">
            <a:extLst>
              <a:ext uri="{FF2B5EF4-FFF2-40B4-BE49-F238E27FC236}">
                <a16:creationId xmlns:a16="http://schemas.microsoft.com/office/drawing/2014/main" id="{29C1B2AC-8725-4A63-9753-50AA52C24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r="1838"/>
          <a:stretch/>
        </p:blipFill>
        <p:spPr bwMode="auto">
          <a:xfrm>
            <a:off x="0" y="0"/>
            <a:ext cx="122466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6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フェラーリが強気に値上げしても売れる理由 | オリジナル | 東洋経済オンライン | 社会をよくする経済ニュース">
            <a:extLst>
              <a:ext uri="{FF2B5EF4-FFF2-40B4-BE49-F238E27FC236}">
                <a16:creationId xmlns:a16="http://schemas.microsoft.com/office/drawing/2014/main" id="{69E065A5-FE38-4C66-AC09-8BD2B5468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AAB6748-20D4-4410-B53A-7DB97ED44CC7}"/>
              </a:ext>
            </a:extLst>
          </p:cNvPr>
          <p:cNvSpPr txBox="1"/>
          <p:nvPr/>
        </p:nvSpPr>
        <p:spPr>
          <a:xfrm>
            <a:off x="227321" y="971064"/>
            <a:ext cx="11330152" cy="4843634"/>
          </a:xfrm>
          <a:prstGeom prst="rect">
            <a:avLst/>
          </a:prstGeom>
          <a:noFill/>
        </p:spPr>
        <p:txBody>
          <a:bodyPr wrap="square" rtlCol="0">
            <a:spAutoFit/>
          </a:bodyPr>
          <a:lstStyle/>
          <a:p>
            <a:pPr algn="ctr"/>
            <a:r>
              <a:rPr lang="ja-JP" altLang="en-US" sz="6600" b="1" dirty="0">
                <a:solidFill>
                  <a:srgbClr val="C00000"/>
                </a:solidFill>
                <a:effectLst>
                  <a:glow rad="127000">
                    <a:schemeClr val="bg1"/>
                  </a:glow>
                </a:effectLst>
              </a:rPr>
              <a:t>フェラーリ</a:t>
            </a:r>
            <a:r>
              <a:rPr kumimoji="1" lang="ja-JP" altLang="en-US" sz="6600" b="1" dirty="0">
                <a:solidFill>
                  <a:srgbClr val="C00000"/>
                </a:solidFill>
                <a:effectLst>
                  <a:glow rad="127000">
                    <a:schemeClr val="bg1"/>
                  </a:glow>
                </a:effectLst>
              </a:rPr>
              <a:t>を購入する理由</a:t>
            </a:r>
            <a:r>
              <a:rPr lang="ja-JP" altLang="en-US" sz="6600" b="1" dirty="0">
                <a:solidFill>
                  <a:srgbClr val="C00000"/>
                </a:solidFill>
                <a:effectLst>
                  <a:glow rad="127000">
                    <a:schemeClr val="bg1"/>
                  </a:glow>
                </a:effectLst>
              </a:rPr>
              <a:t>                            </a:t>
            </a:r>
            <a:endParaRPr lang="en-US" altLang="ja-JP" sz="2400" b="1" dirty="0">
              <a:effectLst>
                <a:glow rad="127000">
                  <a:schemeClr val="bg1"/>
                </a:glow>
              </a:effectLst>
            </a:endParaRPr>
          </a:p>
          <a:p>
            <a:endParaRPr kumimoji="1" lang="en-US" altLang="ja-JP" sz="4000" b="1" dirty="0">
              <a:effectLst>
                <a:glow rad="127000">
                  <a:schemeClr val="bg1"/>
                </a:glow>
              </a:effectLst>
            </a:endParaRPr>
          </a:p>
          <a:p>
            <a:r>
              <a:rPr lang="en-US" altLang="ja-JP" sz="4000" b="1" dirty="0">
                <a:effectLst>
                  <a:glow rad="127000">
                    <a:schemeClr val="bg1"/>
                  </a:glow>
                </a:effectLst>
              </a:rPr>
              <a:t>         </a:t>
            </a:r>
            <a:r>
              <a:rPr lang="ja-JP" altLang="en-US" sz="4000" b="1" dirty="0">
                <a:effectLst>
                  <a:glow rad="127000">
                    <a:schemeClr val="bg1"/>
                  </a:glow>
                </a:effectLst>
              </a:rPr>
              <a:t>　　　</a:t>
            </a:r>
            <a:r>
              <a:rPr kumimoji="1" lang="ja-JP" altLang="en-US" sz="7200" b="1" dirty="0">
                <a:effectLst>
                  <a:glow rad="127000">
                    <a:schemeClr val="bg1"/>
                  </a:glow>
                </a:effectLst>
              </a:rPr>
              <a:t>①自己顕示欲</a:t>
            </a:r>
            <a:endParaRPr kumimoji="1" lang="en-US" altLang="ja-JP" sz="7200" b="1" dirty="0">
              <a:effectLst>
                <a:glow rad="127000">
                  <a:schemeClr val="bg1"/>
                </a:glow>
              </a:effectLst>
            </a:endParaRPr>
          </a:p>
          <a:p>
            <a:r>
              <a:rPr kumimoji="1" lang="ja-JP" altLang="en-US" sz="4000" b="1" dirty="0">
                <a:effectLst>
                  <a:glow rad="127000">
                    <a:schemeClr val="bg1"/>
                  </a:glow>
                </a:effectLst>
              </a:rPr>
              <a:t>　　　　　　（成功者としての優越感）</a:t>
            </a:r>
            <a:endParaRPr kumimoji="1" lang="en-US" altLang="ja-JP" sz="4000" b="1" dirty="0">
              <a:effectLst>
                <a:glow rad="127000">
                  <a:schemeClr val="bg1"/>
                </a:glow>
              </a:effectLst>
            </a:endParaRPr>
          </a:p>
          <a:p>
            <a:pPr>
              <a:lnSpc>
                <a:spcPct val="150000"/>
              </a:lnSpc>
            </a:pPr>
            <a:r>
              <a:rPr lang="ja-JP" altLang="en-US" sz="4000" b="1" dirty="0">
                <a:effectLst>
                  <a:glow rad="127000">
                    <a:schemeClr val="bg1"/>
                  </a:glow>
                </a:effectLst>
              </a:rPr>
              <a:t>        　　　 </a:t>
            </a:r>
            <a:r>
              <a:rPr lang="ja-JP" altLang="en-US" sz="6600" b="1" dirty="0">
                <a:effectLst>
                  <a:glow rad="127000">
                    <a:schemeClr val="bg1"/>
                  </a:glow>
                </a:effectLst>
              </a:rPr>
              <a:t>②フェラーリ愛</a:t>
            </a:r>
            <a:endParaRPr kumimoji="1" lang="ja-JP" altLang="en-US" sz="4000" b="1" dirty="0">
              <a:effectLst>
                <a:glow rad="127000">
                  <a:schemeClr val="bg1"/>
                </a:glow>
              </a:effectLst>
            </a:endParaRPr>
          </a:p>
        </p:txBody>
      </p:sp>
    </p:spTree>
    <p:extLst>
      <p:ext uri="{BB962C8B-B14F-4D97-AF65-F5344CB8AC3E}">
        <p14:creationId xmlns:p14="http://schemas.microsoft.com/office/powerpoint/2010/main" val="94558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barn(inVertical)">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9ECB799-4E00-4A3D-A0EF-B8720B03BFCE}"/>
              </a:ext>
            </a:extLst>
          </p:cNvPr>
          <p:cNvSpPr txBox="1"/>
          <p:nvPr/>
        </p:nvSpPr>
        <p:spPr>
          <a:xfrm>
            <a:off x="-5809" y="0"/>
            <a:ext cx="12191999" cy="6858000"/>
          </a:xfrm>
          <a:prstGeom prst="rect">
            <a:avLst/>
          </a:prstGeom>
          <a:solidFill>
            <a:srgbClr val="0F0BB5"/>
          </a:solidFill>
        </p:spPr>
        <p:txBody>
          <a:bodyPr wrap="square" rtlCol="0">
            <a:spAutoFit/>
          </a:bodyPr>
          <a:lstStyle/>
          <a:p>
            <a:endParaRPr kumimoji="1" lang="ja-JP" altLang="en-US" dirty="0"/>
          </a:p>
        </p:txBody>
      </p:sp>
      <p:sp>
        <p:nvSpPr>
          <p:cNvPr id="9" name="テキスト ボックス 8">
            <a:extLst>
              <a:ext uri="{FF2B5EF4-FFF2-40B4-BE49-F238E27FC236}">
                <a16:creationId xmlns:a16="http://schemas.microsoft.com/office/drawing/2014/main" id="{16EFC474-A10B-4D4F-B2CF-2941F156318C}"/>
              </a:ext>
            </a:extLst>
          </p:cNvPr>
          <p:cNvSpPr txBox="1"/>
          <p:nvPr/>
        </p:nvSpPr>
        <p:spPr>
          <a:xfrm>
            <a:off x="2055355" y="473182"/>
            <a:ext cx="8178971" cy="1015663"/>
          </a:xfrm>
          <a:prstGeom prst="rect">
            <a:avLst/>
          </a:prstGeom>
          <a:noFill/>
        </p:spPr>
        <p:txBody>
          <a:bodyPr wrap="square" rtlCol="0">
            <a:spAutoFit/>
          </a:bodyPr>
          <a:lstStyle/>
          <a:p>
            <a:pPr algn="ctr"/>
            <a:r>
              <a:rPr lang="ja-JP" altLang="en-US" sz="6000" b="1" dirty="0">
                <a:effectLst>
                  <a:glow rad="127000">
                    <a:schemeClr val="bg1"/>
                  </a:glow>
                </a:effectLst>
              </a:rPr>
              <a:t>購買行動の原理原則</a:t>
            </a:r>
            <a:r>
              <a:rPr kumimoji="1" lang="ja-JP" altLang="en-US" sz="3200" b="1" dirty="0">
                <a:effectLst>
                  <a:glow rad="127000">
                    <a:schemeClr val="bg1"/>
                  </a:glow>
                </a:effectLst>
              </a:rPr>
              <a:t>     </a:t>
            </a:r>
            <a:r>
              <a:rPr kumimoji="1" lang="ja-JP" altLang="en-US" sz="4000" b="1" dirty="0">
                <a:effectLst>
                  <a:glow rad="127000">
                    <a:schemeClr val="bg1"/>
                  </a:glow>
                </a:effectLst>
              </a:rPr>
              <a:t>     </a:t>
            </a:r>
            <a:endParaRPr kumimoji="1" lang="en-US" altLang="ja-JP" sz="4000" b="1" dirty="0">
              <a:effectLst>
                <a:glow rad="127000">
                  <a:schemeClr val="bg1"/>
                </a:glow>
              </a:effectLst>
            </a:endParaRPr>
          </a:p>
        </p:txBody>
      </p:sp>
      <p:sp>
        <p:nvSpPr>
          <p:cNvPr id="12" name="テキスト ボックス 11">
            <a:extLst>
              <a:ext uri="{FF2B5EF4-FFF2-40B4-BE49-F238E27FC236}">
                <a16:creationId xmlns:a16="http://schemas.microsoft.com/office/drawing/2014/main" id="{361585A6-67DE-4B29-961F-54EDF9840E21}"/>
              </a:ext>
            </a:extLst>
          </p:cNvPr>
          <p:cNvSpPr txBox="1"/>
          <p:nvPr/>
        </p:nvSpPr>
        <p:spPr>
          <a:xfrm>
            <a:off x="-5809" y="5824197"/>
            <a:ext cx="12191999" cy="1264064"/>
          </a:xfrm>
          <a:prstGeom prst="rect">
            <a:avLst/>
          </a:prstGeom>
          <a:noFill/>
        </p:spPr>
        <p:txBody>
          <a:bodyPr wrap="square" rtlCol="0">
            <a:spAutoFit/>
          </a:bodyPr>
          <a:lstStyle/>
          <a:p>
            <a:pPr algn="ctr">
              <a:lnSpc>
                <a:spcPct val="150000"/>
              </a:lnSpc>
            </a:pPr>
            <a:r>
              <a:rPr kumimoji="1" lang="ja-JP" altLang="en-US" sz="4000" b="1" dirty="0">
                <a:effectLst>
                  <a:glow rad="127000">
                    <a:schemeClr val="bg1"/>
                  </a:glow>
                </a:effectLst>
              </a:rPr>
              <a:t>人は</a:t>
            </a:r>
            <a:r>
              <a:rPr kumimoji="1" lang="ja-JP" altLang="en-US" sz="4000" b="1" dirty="0">
                <a:solidFill>
                  <a:srgbClr val="FF0000"/>
                </a:solidFill>
                <a:effectLst>
                  <a:glow rad="127000">
                    <a:schemeClr val="bg1"/>
                  </a:glow>
                </a:effectLst>
              </a:rPr>
              <a:t>感情</a:t>
            </a:r>
            <a:r>
              <a:rPr kumimoji="1" lang="ja-JP" altLang="en-US" sz="4000" b="1" dirty="0">
                <a:effectLst>
                  <a:glow rad="127000">
                    <a:schemeClr val="bg1"/>
                  </a:glow>
                </a:effectLst>
              </a:rPr>
              <a:t>で買うことを決め、</a:t>
            </a:r>
            <a:r>
              <a:rPr kumimoji="1" lang="ja-JP" altLang="en-US" sz="4000" b="1" dirty="0">
                <a:solidFill>
                  <a:srgbClr val="0000FF"/>
                </a:solidFill>
                <a:effectLst>
                  <a:glow rad="127000">
                    <a:schemeClr val="bg1"/>
                  </a:glow>
                </a:effectLst>
              </a:rPr>
              <a:t>理性</a:t>
            </a:r>
            <a:r>
              <a:rPr kumimoji="1" lang="ja-JP" altLang="en-US" sz="4000" b="1" dirty="0">
                <a:effectLst>
                  <a:glow rad="127000">
                    <a:schemeClr val="bg1"/>
                  </a:glow>
                </a:effectLst>
              </a:rPr>
              <a:t>で納得させる</a:t>
            </a:r>
            <a:endParaRPr kumimoji="1" lang="en-US" altLang="ja-JP" sz="4000" b="1" dirty="0">
              <a:effectLst>
                <a:glow rad="127000">
                  <a:schemeClr val="bg1"/>
                </a:glow>
              </a:effectLst>
            </a:endParaRPr>
          </a:p>
          <a:p>
            <a:pPr algn="ctr">
              <a:lnSpc>
                <a:spcPct val="150000"/>
              </a:lnSpc>
            </a:pPr>
            <a:endParaRPr kumimoji="1" lang="en-US" altLang="ja-JP" sz="1100" b="1" dirty="0"/>
          </a:p>
        </p:txBody>
      </p:sp>
      <p:sp>
        <p:nvSpPr>
          <p:cNvPr id="6" name="テキスト ボックス 5">
            <a:extLst>
              <a:ext uri="{FF2B5EF4-FFF2-40B4-BE49-F238E27FC236}">
                <a16:creationId xmlns:a16="http://schemas.microsoft.com/office/drawing/2014/main" id="{F0D8E20C-E5C8-4835-9078-BBA24C1ECAD9}"/>
              </a:ext>
            </a:extLst>
          </p:cNvPr>
          <p:cNvSpPr txBox="1"/>
          <p:nvPr/>
        </p:nvSpPr>
        <p:spPr>
          <a:xfrm>
            <a:off x="367557" y="2147901"/>
            <a:ext cx="3690034" cy="2739211"/>
          </a:xfrm>
          <a:prstGeom prst="rect">
            <a:avLst/>
          </a:prstGeom>
          <a:noFill/>
        </p:spPr>
        <p:txBody>
          <a:bodyPr wrap="square">
            <a:spAutoFit/>
          </a:bodyPr>
          <a:lstStyle/>
          <a:p>
            <a:r>
              <a:rPr kumimoji="1" lang="ja-JP" altLang="en-US" sz="3600" b="1" dirty="0">
                <a:solidFill>
                  <a:srgbClr val="0000FF"/>
                </a:solidFill>
                <a:effectLst>
                  <a:glow rad="127000">
                    <a:schemeClr val="bg1"/>
                  </a:glow>
                  <a:outerShdw blurRad="50800" dist="50800" dir="5400000" algn="ctr" rotWithShape="0">
                    <a:schemeClr val="bg1"/>
                  </a:outerShdw>
                </a:effectLst>
              </a:rPr>
              <a:t>理性面</a:t>
            </a:r>
            <a:endParaRPr kumimoji="1" lang="en-US" altLang="ja-JP" sz="3600" b="1" dirty="0">
              <a:solidFill>
                <a:srgbClr val="0000FF"/>
              </a:solidFill>
              <a:effectLst>
                <a:glow rad="127000">
                  <a:schemeClr val="bg1"/>
                </a:glow>
                <a:outerShdw blurRad="50800" dist="50800" dir="5400000" algn="ctr" rotWithShape="0">
                  <a:schemeClr val="bg1"/>
                </a:outerShdw>
              </a:effectLst>
            </a:endParaRPr>
          </a:p>
          <a:p>
            <a:r>
              <a:rPr kumimoji="1" lang="ja-JP" altLang="en-US" sz="2800" b="1" dirty="0">
                <a:solidFill>
                  <a:srgbClr val="0000FF"/>
                </a:solidFill>
                <a:effectLst>
                  <a:glow rad="127000">
                    <a:schemeClr val="bg1"/>
                  </a:glow>
                  <a:outerShdw blurRad="50800" dist="50800" dir="5400000" algn="ctr" rotWithShape="0">
                    <a:schemeClr val="bg1"/>
                  </a:outerShdw>
                </a:effectLst>
              </a:rPr>
              <a:t>　機能</a:t>
            </a:r>
            <a:r>
              <a:rPr kumimoji="1" lang="ja-JP" altLang="en-US" sz="1600" b="1" dirty="0">
                <a:solidFill>
                  <a:srgbClr val="0000FF"/>
                </a:solidFill>
                <a:effectLst>
                  <a:glow rad="127000">
                    <a:schemeClr val="bg1"/>
                  </a:glow>
                  <a:outerShdw blurRad="50800" dist="50800" dir="5400000" algn="ctr" rotWithShape="0">
                    <a:schemeClr val="bg1"/>
                  </a:outerShdw>
                </a:effectLst>
              </a:rPr>
              <a:t>（商品の性能）</a:t>
            </a:r>
            <a:endParaRPr kumimoji="1" lang="en-US" altLang="ja-JP" sz="2800" b="1" dirty="0">
              <a:solidFill>
                <a:srgbClr val="0000FF"/>
              </a:solidFill>
              <a:effectLst>
                <a:glow rad="127000">
                  <a:schemeClr val="bg1"/>
                </a:glow>
                <a:outerShdw blurRad="50800" dist="50800" dir="5400000" algn="ctr" rotWithShape="0">
                  <a:schemeClr val="bg1"/>
                </a:outerShdw>
              </a:effectLst>
            </a:endParaRPr>
          </a:p>
          <a:p>
            <a:r>
              <a:rPr kumimoji="1" lang="ja-JP" altLang="en-US" sz="2800" b="1" dirty="0">
                <a:solidFill>
                  <a:srgbClr val="0000FF"/>
                </a:solidFill>
                <a:effectLst>
                  <a:glow rad="127000">
                    <a:schemeClr val="bg1"/>
                  </a:glow>
                  <a:outerShdw blurRad="50800" dist="50800" dir="5400000" algn="ctr" rotWithShape="0">
                    <a:schemeClr val="bg1"/>
                  </a:outerShdw>
                </a:effectLst>
              </a:rPr>
              <a:t>　信頼</a:t>
            </a:r>
            <a:r>
              <a:rPr kumimoji="1" lang="ja-JP" altLang="en-US" sz="1600" b="1" dirty="0">
                <a:solidFill>
                  <a:srgbClr val="0000FF"/>
                </a:solidFill>
                <a:effectLst>
                  <a:glow rad="127000">
                    <a:schemeClr val="bg1"/>
                  </a:glow>
                  <a:outerShdw blurRad="50800" dist="50800" dir="5400000" algn="ctr" rotWithShape="0">
                    <a:schemeClr val="bg1"/>
                  </a:outerShdw>
                </a:effectLst>
              </a:rPr>
              <a:t>（耐久性）</a:t>
            </a:r>
            <a:endParaRPr kumimoji="1" lang="en-US" altLang="ja-JP" sz="2800" b="1" dirty="0">
              <a:solidFill>
                <a:srgbClr val="0000FF"/>
              </a:solidFill>
              <a:effectLst>
                <a:glow rad="127000">
                  <a:schemeClr val="bg1"/>
                </a:glow>
                <a:outerShdw blurRad="50800" dist="50800" dir="5400000" algn="ctr" rotWithShape="0">
                  <a:schemeClr val="bg1"/>
                </a:outerShdw>
              </a:effectLst>
            </a:endParaRPr>
          </a:p>
          <a:p>
            <a:r>
              <a:rPr kumimoji="1" lang="ja-JP" altLang="en-US" sz="2800" b="1" dirty="0">
                <a:solidFill>
                  <a:srgbClr val="0000FF"/>
                </a:solidFill>
                <a:effectLst>
                  <a:glow rad="127000">
                    <a:schemeClr val="bg1"/>
                  </a:glow>
                  <a:outerShdw blurRad="50800" dist="50800" dir="5400000" algn="ctr" rotWithShape="0">
                    <a:schemeClr val="bg1"/>
                  </a:outerShdw>
                </a:effectLst>
              </a:rPr>
              <a:t>　利便性</a:t>
            </a:r>
            <a:r>
              <a:rPr kumimoji="1" lang="ja-JP" altLang="en-US" sz="1600" b="1" dirty="0">
                <a:solidFill>
                  <a:srgbClr val="0000FF"/>
                </a:solidFill>
                <a:effectLst>
                  <a:glow rad="127000">
                    <a:schemeClr val="bg1"/>
                  </a:glow>
                  <a:outerShdw blurRad="50800" dist="50800" dir="5400000" algn="ctr" rotWithShape="0">
                    <a:schemeClr val="bg1"/>
                  </a:outerShdw>
                </a:effectLst>
              </a:rPr>
              <a:t>（近い、早い、小型）</a:t>
            </a:r>
            <a:endParaRPr kumimoji="1" lang="en-US" altLang="ja-JP" sz="2800" b="1" dirty="0">
              <a:solidFill>
                <a:srgbClr val="0000FF"/>
              </a:solidFill>
              <a:effectLst>
                <a:glow rad="127000">
                  <a:schemeClr val="bg1"/>
                </a:glow>
                <a:outerShdw blurRad="50800" dist="50800" dir="5400000" algn="ctr" rotWithShape="0">
                  <a:schemeClr val="bg1"/>
                </a:outerShdw>
              </a:effectLst>
            </a:endParaRPr>
          </a:p>
          <a:p>
            <a:r>
              <a:rPr kumimoji="1" lang="ja-JP" altLang="en-US" sz="2800" b="1" dirty="0">
                <a:solidFill>
                  <a:srgbClr val="0000FF"/>
                </a:solidFill>
                <a:effectLst>
                  <a:glow rad="127000">
                    <a:schemeClr val="bg1"/>
                  </a:glow>
                  <a:outerShdw blurRad="50800" dist="50800" dir="5400000" algn="ctr" rotWithShape="0">
                    <a:schemeClr val="bg1"/>
                  </a:outerShdw>
                </a:effectLst>
              </a:rPr>
              <a:t>　価格</a:t>
            </a:r>
            <a:r>
              <a:rPr kumimoji="1" lang="en-US" altLang="ja-JP" sz="2800" b="1" dirty="0">
                <a:solidFill>
                  <a:srgbClr val="0000FF"/>
                </a:solidFill>
                <a:effectLst>
                  <a:glow rad="127000">
                    <a:schemeClr val="bg1"/>
                  </a:glow>
                  <a:outerShdw blurRad="50800" dist="50800" dir="5400000" algn="ctr" rotWithShape="0">
                    <a:schemeClr val="bg1"/>
                  </a:outerShdw>
                </a:effectLst>
              </a:rPr>
              <a:t>…</a:t>
            </a:r>
            <a:endParaRPr lang="en-US" altLang="ja-JP" sz="1400" b="1" dirty="0">
              <a:solidFill>
                <a:srgbClr val="0000FF"/>
              </a:solidFill>
              <a:effectLst>
                <a:glow rad="127000">
                  <a:schemeClr val="bg1"/>
                </a:glow>
                <a:outerShdw blurRad="50800" dist="50800" dir="5400000" algn="ctr" rotWithShape="0">
                  <a:schemeClr val="bg1"/>
                </a:outerShdw>
              </a:effectLst>
            </a:endParaRPr>
          </a:p>
          <a:p>
            <a:r>
              <a:rPr lang="ja-JP" altLang="en-US" sz="2400" dirty="0">
                <a:solidFill>
                  <a:srgbClr val="0000FF"/>
                </a:solidFill>
                <a:effectLst>
                  <a:glow rad="127000">
                    <a:schemeClr val="bg1"/>
                  </a:glow>
                </a:effectLst>
              </a:rPr>
              <a:t>　　　　　　　　</a:t>
            </a:r>
            <a:r>
              <a:rPr lang="ja-JP" altLang="en-US" sz="2400" dirty="0">
                <a:solidFill>
                  <a:srgbClr val="0000FF"/>
                </a:solidFill>
              </a:rPr>
              <a:t>　　　</a:t>
            </a:r>
            <a:endParaRPr kumimoji="1" lang="ja-JP" altLang="en-US" sz="2400" b="1" dirty="0">
              <a:solidFill>
                <a:srgbClr val="0000FF"/>
              </a:solidFill>
            </a:endParaRPr>
          </a:p>
        </p:txBody>
      </p:sp>
      <p:sp>
        <p:nvSpPr>
          <p:cNvPr id="13" name="テキスト ボックス 12">
            <a:extLst>
              <a:ext uri="{FF2B5EF4-FFF2-40B4-BE49-F238E27FC236}">
                <a16:creationId xmlns:a16="http://schemas.microsoft.com/office/drawing/2014/main" id="{0BE4B8A9-2840-45C4-B9A7-EC536C0FA16A}"/>
              </a:ext>
            </a:extLst>
          </p:cNvPr>
          <p:cNvSpPr txBox="1"/>
          <p:nvPr/>
        </p:nvSpPr>
        <p:spPr>
          <a:xfrm>
            <a:off x="8170606" y="2096420"/>
            <a:ext cx="3653837" cy="3170099"/>
          </a:xfrm>
          <a:prstGeom prst="rect">
            <a:avLst/>
          </a:prstGeom>
          <a:noFill/>
        </p:spPr>
        <p:txBody>
          <a:bodyPr wrap="square">
            <a:spAutoFit/>
          </a:bodyPr>
          <a:lstStyle/>
          <a:p>
            <a:r>
              <a:rPr kumimoji="1" lang="ja-JP" altLang="en-US" sz="3600" b="1" dirty="0">
                <a:solidFill>
                  <a:srgbClr val="FF0000"/>
                </a:solidFill>
                <a:effectLst>
                  <a:glow rad="127000">
                    <a:schemeClr val="bg1"/>
                  </a:glow>
                </a:effectLst>
              </a:rPr>
              <a:t>感情面</a:t>
            </a:r>
            <a:endParaRPr kumimoji="1" lang="en-US" altLang="ja-JP" sz="3600" b="1" dirty="0">
              <a:solidFill>
                <a:srgbClr val="FF0000"/>
              </a:solidFill>
              <a:effectLst>
                <a:glow rad="127000">
                  <a:schemeClr val="bg1"/>
                </a:glow>
              </a:effectLst>
            </a:endParaRPr>
          </a:p>
          <a:p>
            <a:r>
              <a:rPr kumimoji="1" lang="ja-JP" altLang="en-US" sz="2800" b="1" dirty="0">
                <a:solidFill>
                  <a:srgbClr val="FF0000"/>
                </a:solidFill>
                <a:effectLst>
                  <a:glow rad="127000">
                    <a:schemeClr val="bg1"/>
                  </a:glow>
                </a:effectLst>
              </a:rPr>
              <a:t>　好き</a:t>
            </a:r>
            <a:endParaRPr kumimoji="1" lang="en-US" altLang="ja-JP" sz="2800" b="1" dirty="0">
              <a:solidFill>
                <a:srgbClr val="FF0000"/>
              </a:solidFill>
              <a:effectLst>
                <a:glow rad="127000">
                  <a:schemeClr val="bg1"/>
                </a:glow>
              </a:effectLst>
            </a:endParaRPr>
          </a:p>
          <a:p>
            <a:r>
              <a:rPr kumimoji="1" lang="ja-JP" altLang="en-US" sz="2800" b="1" dirty="0">
                <a:solidFill>
                  <a:srgbClr val="FF0000"/>
                </a:solidFill>
                <a:effectLst>
                  <a:glow rad="127000">
                    <a:schemeClr val="bg1"/>
                  </a:glow>
                </a:effectLst>
              </a:rPr>
              <a:t>　かわいい</a:t>
            </a:r>
            <a:endParaRPr kumimoji="1" lang="en-US" altLang="ja-JP" sz="2800" b="1" dirty="0">
              <a:solidFill>
                <a:srgbClr val="FF0000"/>
              </a:solidFill>
              <a:effectLst>
                <a:glow rad="127000">
                  <a:schemeClr val="bg1"/>
                </a:glow>
              </a:effectLst>
            </a:endParaRPr>
          </a:p>
          <a:p>
            <a:r>
              <a:rPr kumimoji="1" lang="ja-JP" altLang="en-US" sz="2800" b="1" dirty="0">
                <a:solidFill>
                  <a:srgbClr val="FF0000"/>
                </a:solidFill>
                <a:effectLst>
                  <a:glow rad="127000">
                    <a:schemeClr val="bg1"/>
                  </a:glow>
                </a:effectLst>
              </a:rPr>
              <a:t>　綺麗</a:t>
            </a:r>
            <a:endParaRPr kumimoji="1" lang="en-US" altLang="ja-JP" sz="2800" b="1" dirty="0">
              <a:solidFill>
                <a:srgbClr val="FF0000"/>
              </a:solidFill>
              <a:effectLst>
                <a:glow rad="127000">
                  <a:schemeClr val="bg1"/>
                </a:glow>
              </a:effectLst>
            </a:endParaRPr>
          </a:p>
          <a:p>
            <a:r>
              <a:rPr kumimoji="1" lang="ja-JP" altLang="en-US" sz="2800" b="1" dirty="0">
                <a:solidFill>
                  <a:srgbClr val="FF0000"/>
                </a:solidFill>
                <a:effectLst>
                  <a:glow rad="127000">
                    <a:schemeClr val="bg1"/>
                  </a:glow>
                </a:effectLst>
              </a:rPr>
              <a:t>　</a:t>
            </a:r>
            <a:r>
              <a:rPr lang="ja-JP" altLang="en-US" sz="2800" b="1" dirty="0">
                <a:solidFill>
                  <a:srgbClr val="FF0000"/>
                </a:solidFill>
                <a:effectLst>
                  <a:glow rad="127000">
                    <a:schemeClr val="bg1"/>
                  </a:glow>
                </a:effectLst>
              </a:rPr>
              <a:t>見栄</a:t>
            </a:r>
            <a:endParaRPr kumimoji="1" lang="en-US" altLang="ja-JP" sz="2800" b="1" dirty="0">
              <a:solidFill>
                <a:srgbClr val="FF0000"/>
              </a:solidFill>
              <a:effectLst>
                <a:glow rad="127000">
                  <a:schemeClr val="bg1"/>
                </a:glow>
              </a:effectLst>
            </a:endParaRPr>
          </a:p>
          <a:p>
            <a:r>
              <a:rPr lang="ja-JP" altLang="en-US" sz="2800" b="1" dirty="0">
                <a:solidFill>
                  <a:srgbClr val="FF0000"/>
                </a:solidFill>
                <a:effectLst>
                  <a:glow rad="127000">
                    <a:schemeClr val="bg1"/>
                  </a:glow>
                </a:effectLst>
              </a:rPr>
              <a:t>　後ろめたさ（恥）</a:t>
            </a:r>
            <a:r>
              <a:rPr lang="en-US" altLang="ja-JP" sz="2800" b="1" dirty="0">
                <a:solidFill>
                  <a:srgbClr val="FF0000"/>
                </a:solidFill>
                <a:effectLst>
                  <a:glow rad="127000">
                    <a:schemeClr val="bg1"/>
                  </a:glow>
                </a:effectLst>
              </a:rPr>
              <a:t>…</a:t>
            </a:r>
          </a:p>
          <a:p>
            <a:r>
              <a:rPr lang="ja-JP" altLang="en-US" sz="2400" b="1" dirty="0">
                <a:effectLst>
                  <a:glow rad="127000">
                    <a:schemeClr val="bg1"/>
                  </a:glow>
                </a:effectLst>
              </a:rPr>
              <a:t>　</a:t>
            </a:r>
          </a:p>
        </p:txBody>
      </p:sp>
      <p:pic>
        <p:nvPicPr>
          <p:cNvPr id="4098" name="Picture 2" descr="感情」は時として「理性」よりも的確な結果を導き出す（米研究） : カラパイア">
            <a:extLst>
              <a:ext uri="{FF2B5EF4-FFF2-40B4-BE49-F238E27FC236}">
                <a16:creationId xmlns:a16="http://schemas.microsoft.com/office/drawing/2014/main" id="{52782A85-4C7C-4665-969A-9EF9B05D6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394" y="1584405"/>
            <a:ext cx="4041058" cy="42791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8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感情と学習：その１ | IPイノベーションズ">
            <a:extLst>
              <a:ext uri="{FF2B5EF4-FFF2-40B4-BE49-F238E27FC236}">
                <a16:creationId xmlns:a16="http://schemas.microsoft.com/office/drawing/2014/main" id="{4ABDA127-56FF-4924-A053-CC78A66A6CD5}"/>
              </a:ext>
            </a:extLst>
          </p:cNvPr>
          <p:cNvPicPr>
            <a:picLocks noChangeAspect="1" noChangeArrowheads="1"/>
          </p:cNvPicPr>
          <p:nvPr/>
        </p:nvPicPr>
        <p:blipFill rotWithShape="1">
          <a:blip r:embed="rId3">
            <a:alphaModFix amt="52000"/>
            <a:extLst>
              <a:ext uri="{28A0092B-C50C-407E-A947-70E740481C1C}">
                <a14:useLocalDpi xmlns:a14="http://schemas.microsoft.com/office/drawing/2010/main" val="0"/>
              </a:ext>
            </a:extLst>
          </a:blip>
          <a:srcRect l="3514" r="7112"/>
          <a:stretch/>
        </p:blipFill>
        <p:spPr bwMode="auto">
          <a:xfrm>
            <a:off x="0" y="13252"/>
            <a:ext cx="12381271" cy="685800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646797F-CB08-4A9D-8A61-77816A123C24}"/>
              </a:ext>
            </a:extLst>
          </p:cNvPr>
          <p:cNvSpPr txBox="1"/>
          <p:nvPr/>
        </p:nvSpPr>
        <p:spPr>
          <a:xfrm>
            <a:off x="633155" y="1182171"/>
            <a:ext cx="11101645" cy="5324535"/>
          </a:xfrm>
          <a:prstGeom prst="rect">
            <a:avLst/>
          </a:prstGeom>
          <a:noFill/>
        </p:spPr>
        <p:txBody>
          <a:bodyPr wrap="square">
            <a:spAutoFit/>
          </a:bodyPr>
          <a:lstStyle/>
          <a:p>
            <a:r>
              <a:rPr lang="ja-JP" altLang="en-US" sz="4000" b="1" dirty="0">
                <a:effectLst>
                  <a:glow rad="127000">
                    <a:schemeClr val="bg1"/>
                  </a:glow>
                </a:effectLst>
              </a:rPr>
              <a:t>顧客は商品ではなく、自分の</a:t>
            </a:r>
            <a:r>
              <a:rPr lang="ja-JP" altLang="en-US" sz="4000" b="1" dirty="0">
                <a:solidFill>
                  <a:srgbClr val="FF0000"/>
                </a:solidFill>
                <a:effectLst>
                  <a:glow rad="127000">
                    <a:schemeClr val="bg1"/>
                  </a:glow>
                </a:effectLst>
              </a:rPr>
              <a:t>物語</a:t>
            </a:r>
            <a:r>
              <a:rPr lang="ja-JP" altLang="en-US" sz="4000" b="1" dirty="0">
                <a:effectLst>
                  <a:glow rad="127000">
                    <a:schemeClr val="bg1"/>
                  </a:glow>
                </a:effectLst>
              </a:rPr>
              <a:t>を買っている</a:t>
            </a:r>
            <a:br>
              <a:rPr lang="ja-JP" altLang="en-US" dirty="0">
                <a:effectLst>
                  <a:glow rad="127000">
                    <a:schemeClr val="bg1"/>
                  </a:glow>
                </a:effectLst>
              </a:rPr>
            </a:br>
            <a:br>
              <a:rPr lang="ja-JP" altLang="en-US" dirty="0">
                <a:effectLst>
                  <a:glow rad="127000">
                    <a:schemeClr val="bg1"/>
                  </a:glow>
                </a:effectLst>
              </a:rPr>
            </a:br>
            <a:br>
              <a:rPr lang="ja-JP" altLang="en-US" dirty="0">
                <a:effectLst>
                  <a:glow rad="127000">
                    <a:schemeClr val="bg1"/>
                  </a:glow>
                </a:effectLst>
              </a:rPr>
            </a:br>
            <a:r>
              <a:rPr lang="ja-JP" altLang="en-US" sz="4800" b="1" i="1" dirty="0">
                <a:effectLst>
                  <a:glow rad="127000">
                    <a:schemeClr val="bg1"/>
                  </a:glow>
                </a:effectLst>
              </a:rPr>
              <a:t>こんな</a:t>
            </a:r>
            <a:r>
              <a:rPr lang="ja-JP" altLang="en-US" sz="4800" b="1" i="1" dirty="0">
                <a:solidFill>
                  <a:srgbClr val="00CCFF"/>
                </a:solidFill>
                <a:effectLst>
                  <a:glow rad="127000">
                    <a:schemeClr val="bg1"/>
                  </a:glow>
                </a:effectLst>
              </a:rPr>
              <a:t>凄い</a:t>
            </a:r>
            <a:r>
              <a:rPr lang="ja-JP" altLang="en-US" sz="4800" b="1" i="1" dirty="0">
                <a:effectLst>
                  <a:glow rad="127000">
                    <a:schemeClr val="bg1"/>
                  </a:glow>
                </a:effectLst>
              </a:rPr>
              <a:t>商品があれば</a:t>
            </a:r>
            <a:r>
              <a:rPr lang="en-US" altLang="ja-JP" sz="4800" b="1" i="1" dirty="0">
                <a:effectLst>
                  <a:glow rad="127000">
                    <a:schemeClr val="bg1"/>
                  </a:glow>
                </a:effectLst>
              </a:rPr>
              <a:t>...</a:t>
            </a:r>
            <a:br>
              <a:rPr lang="en-US" altLang="ja-JP" sz="4800" b="1" i="1" dirty="0">
                <a:effectLst>
                  <a:glow rad="127000">
                    <a:schemeClr val="bg1"/>
                  </a:glow>
                </a:effectLst>
              </a:rPr>
            </a:br>
            <a:r>
              <a:rPr lang="ja-JP" altLang="en-US" sz="4800" b="1" i="1" dirty="0">
                <a:effectLst>
                  <a:glow rad="127000">
                    <a:schemeClr val="bg1"/>
                  </a:glow>
                </a:effectLst>
              </a:rPr>
              <a:t>もっと</a:t>
            </a:r>
            <a:r>
              <a:rPr lang="ja-JP" altLang="en-US" sz="4800" b="1" i="1" dirty="0">
                <a:solidFill>
                  <a:srgbClr val="00CCFF"/>
                </a:solidFill>
                <a:effectLst>
                  <a:glow rad="127000">
                    <a:schemeClr val="bg1"/>
                  </a:glow>
                </a:effectLst>
              </a:rPr>
              <a:t>便利</a:t>
            </a:r>
            <a:r>
              <a:rPr lang="ja-JP" altLang="en-US" sz="4800" b="1" i="1" dirty="0">
                <a:effectLst>
                  <a:glow rad="127000">
                    <a:schemeClr val="bg1"/>
                  </a:glow>
                </a:effectLst>
              </a:rPr>
              <a:t>な商品を作れば</a:t>
            </a:r>
            <a:r>
              <a:rPr lang="en-US" altLang="ja-JP" sz="4800" b="1" i="1" dirty="0">
                <a:effectLst>
                  <a:glow rad="127000">
                    <a:schemeClr val="bg1"/>
                  </a:glow>
                </a:effectLst>
              </a:rPr>
              <a:t>...</a:t>
            </a:r>
            <a:br>
              <a:rPr lang="en-US" altLang="ja-JP" sz="4800" b="1" i="1" dirty="0">
                <a:effectLst>
                  <a:glow rad="127000">
                    <a:schemeClr val="bg1"/>
                  </a:glow>
                </a:effectLst>
              </a:rPr>
            </a:br>
            <a:r>
              <a:rPr lang="ja-JP" altLang="en-US" sz="4800" b="1" i="1" dirty="0">
                <a:effectLst>
                  <a:glow rad="127000">
                    <a:schemeClr val="bg1"/>
                  </a:glow>
                </a:effectLst>
              </a:rPr>
              <a:t>もっと</a:t>
            </a:r>
            <a:r>
              <a:rPr lang="ja-JP" altLang="en-US" sz="4800" b="1" i="1" dirty="0">
                <a:solidFill>
                  <a:srgbClr val="00CCFF"/>
                </a:solidFill>
                <a:effectLst>
                  <a:glow rad="127000">
                    <a:schemeClr val="bg1"/>
                  </a:glow>
                </a:effectLst>
              </a:rPr>
              <a:t>高機能</a:t>
            </a:r>
            <a:r>
              <a:rPr lang="ja-JP" altLang="en-US" sz="4800" b="1" i="1" dirty="0">
                <a:effectLst>
                  <a:glow rad="127000">
                    <a:schemeClr val="bg1"/>
                  </a:glow>
                </a:effectLst>
              </a:rPr>
              <a:t>な商品を作れば</a:t>
            </a:r>
            <a:r>
              <a:rPr lang="en-US" altLang="ja-JP" sz="4800" b="1" i="1" dirty="0">
                <a:effectLst>
                  <a:glow rad="127000">
                    <a:schemeClr val="bg1"/>
                  </a:glow>
                </a:effectLst>
              </a:rPr>
              <a:t>...</a:t>
            </a:r>
            <a:br>
              <a:rPr lang="en-US" altLang="ja-JP" sz="4800" b="1" i="1" dirty="0">
                <a:effectLst>
                  <a:glow rad="127000">
                    <a:schemeClr val="bg1"/>
                  </a:glow>
                </a:effectLst>
              </a:rPr>
            </a:br>
            <a:r>
              <a:rPr lang="ja-JP" altLang="en-US" sz="4800" b="1" i="1" dirty="0">
                <a:effectLst>
                  <a:glow rad="127000">
                    <a:schemeClr val="bg1"/>
                  </a:glow>
                </a:effectLst>
              </a:rPr>
              <a:t>もっと売上が上がるんじゃないか？</a:t>
            </a:r>
            <a:br>
              <a:rPr lang="ja-JP" altLang="en-US" sz="4800" b="1" i="1" dirty="0">
                <a:effectLst>
                  <a:glow rad="127000">
                    <a:schemeClr val="bg1"/>
                  </a:glow>
                </a:effectLst>
              </a:rPr>
            </a:br>
            <a:br>
              <a:rPr lang="ja-JP" altLang="en-US" b="1" i="1" dirty="0">
                <a:effectLst>
                  <a:glow rad="127000">
                    <a:schemeClr val="bg1"/>
                  </a:glow>
                </a:effectLst>
              </a:rPr>
            </a:br>
            <a:br>
              <a:rPr lang="ja-JP" altLang="en-US" dirty="0">
                <a:effectLst>
                  <a:glow rad="127000">
                    <a:schemeClr val="bg1"/>
                  </a:glow>
                </a:effectLst>
              </a:rPr>
            </a:br>
            <a:br>
              <a:rPr lang="ja-JP" altLang="en-US" dirty="0">
                <a:effectLst>
                  <a:glow rad="127000">
                    <a:schemeClr val="bg1"/>
                  </a:glow>
                </a:effectLst>
              </a:rPr>
            </a:br>
            <a:endParaRPr lang="ja-JP" altLang="en-US" b="1" dirty="0">
              <a:solidFill>
                <a:srgbClr val="FF0000"/>
              </a:solidFill>
              <a:effectLst>
                <a:glow rad="127000">
                  <a:schemeClr val="bg1"/>
                </a:glow>
              </a:effectLst>
            </a:endParaRPr>
          </a:p>
        </p:txBody>
      </p:sp>
    </p:spTree>
    <p:extLst>
      <p:ext uri="{BB962C8B-B14F-4D97-AF65-F5344CB8AC3E}">
        <p14:creationId xmlns:p14="http://schemas.microsoft.com/office/powerpoint/2010/main" val="1863833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ream 空想メソロギヰ/Kuusou Mesorogiwi【必然】 by HIRAGA | Listen online for free on  SoundCloud">
            <a:extLst>
              <a:ext uri="{FF2B5EF4-FFF2-40B4-BE49-F238E27FC236}">
                <a16:creationId xmlns:a16="http://schemas.microsoft.com/office/drawing/2014/main" id="{B31572D7-4FC2-43D7-BA00-69BEBB19774C}"/>
              </a:ext>
            </a:extLst>
          </p:cNvPr>
          <p:cNvPicPr>
            <a:picLocks noChangeAspect="1" noChangeArrowheads="1"/>
          </p:cNvPicPr>
          <p:nvPr/>
        </p:nvPicPr>
        <p:blipFill rotWithShape="1">
          <a:blip r:embed="rId3">
            <a:alphaModFix amt="42000"/>
            <a:extLst>
              <a:ext uri="{28A0092B-C50C-407E-A947-70E740481C1C}">
                <a14:useLocalDpi xmlns:a14="http://schemas.microsoft.com/office/drawing/2010/main" val="0"/>
              </a:ext>
            </a:extLst>
          </a:blip>
          <a:srcRect t="21477" b="22273"/>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93875EF-7141-42D4-AD3E-CEF7F866ECD9}"/>
              </a:ext>
            </a:extLst>
          </p:cNvPr>
          <p:cNvSpPr txBox="1"/>
          <p:nvPr/>
        </p:nvSpPr>
        <p:spPr>
          <a:xfrm>
            <a:off x="298465" y="1545343"/>
            <a:ext cx="11570662" cy="3847207"/>
          </a:xfrm>
          <a:prstGeom prst="rect">
            <a:avLst/>
          </a:prstGeom>
          <a:noFill/>
        </p:spPr>
        <p:txBody>
          <a:bodyPr wrap="square" rtlCol="0">
            <a:spAutoFit/>
          </a:bodyPr>
          <a:lstStyle/>
          <a:p>
            <a:endParaRPr lang="en-US" altLang="ja-JP" sz="1600" b="1" dirty="0">
              <a:effectLst>
                <a:glow rad="127000">
                  <a:schemeClr val="bg1"/>
                </a:glow>
              </a:effectLst>
            </a:endParaRPr>
          </a:p>
          <a:p>
            <a:pPr algn="ctr"/>
            <a:r>
              <a:rPr lang="ja-JP" altLang="en-US" sz="4800" b="1" dirty="0">
                <a:solidFill>
                  <a:srgbClr val="0F0BB5"/>
                </a:solidFill>
                <a:effectLst>
                  <a:glow rad="127000">
                    <a:schemeClr val="bg1"/>
                  </a:glow>
                </a:effectLst>
              </a:rPr>
              <a:t>消費者がそのブランドを選ぶ</a:t>
            </a:r>
            <a:r>
              <a:rPr lang="ja-JP" altLang="en-US" sz="4800" b="1" dirty="0">
                <a:solidFill>
                  <a:srgbClr val="C00000"/>
                </a:solidFill>
                <a:effectLst>
                  <a:glow rad="127000">
                    <a:schemeClr val="bg1"/>
                  </a:glow>
                </a:effectLst>
              </a:rPr>
              <a:t>必然</a:t>
            </a:r>
            <a:endParaRPr lang="en-US" altLang="ja-JP" sz="4800" b="1" dirty="0">
              <a:solidFill>
                <a:srgbClr val="C00000"/>
              </a:solidFill>
              <a:effectLst>
                <a:glow rad="127000">
                  <a:schemeClr val="bg1"/>
                </a:glow>
              </a:effectLst>
            </a:endParaRPr>
          </a:p>
          <a:p>
            <a:pPr algn="ctr"/>
            <a:r>
              <a:rPr lang="ja-JP" altLang="en-US" sz="4800" b="1" dirty="0">
                <a:solidFill>
                  <a:srgbClr val="0F0BB5"/>
                </a:solidFill>
                <a:effectLst>
                  <a:glow rad="127000">
                    <a:schemeClr val="bg1"/>
                  </a:glow>
                </a:effectLst>
              </a:rPr>
              <a:t>（購入する根源的な理由）</a:t>
            </a:r>
            <a:endParaRPr lang="en-US" altLang="ja-JP" sz="4800" b="1" dirty="0">
              <a:solidFill>
                <a:srgbClr val="0F0BB5"/>
              </a:solidFill>
              <a:effectLst>
                <a:glow rad="127000">
                  <a:schemeClr val="bg1"/>
                </a:glow>
              </a:effectLst>
            </a:endParaRPr>
          </a:p>
          <a:p>
            <a:endParaRPr kumimoji="1" lang="en-US" altLang="ja-JP" sz="3200" b="1" dirty="0">
              <a:solidFill>
                <a:srgbClr val="0F0BB5"/>
              </a:solidFill>
              <a:effectLst>
                <a:glow rad="127000">
                  <a:schemeClr val="bg1"/>
                </a:glow>
              </a:effectLst>
            </a:endParaRPr>
          </a:p>
          <a:p>
            <a:r>
              <a:rPr lang="en-US" altLang="ja-JP" sz="3200" b="1" dirty="0">
                <a:effectLst>
                  <a:glow rad="127000">
                    <a:schemeClr val="bg1"/>
                  </a:glow>
                </a:effectLst>
              </a:rPr>
              <a:t>『</a:t>
            </a:r>
            <a:r>
              <a:rPr lang="ja-JP" altLang="en-US" sz="3200" b="1" dirty="0">
                <a:effectLst>
                  <a:glow rad="127000">
                    <a:schemeClr val="bg1"/>
                  </a:glow>
                </a:effectLst>
              </a:rPr>
              <a:t>人々は４分の１インチのドリルが欲しいのではない。　</a:t>
            </a:r>
            <a:endParaRPr lang="en-US" altLang="ja-JP" sz="3200" b="1" dirty="0">
              <a:effectLst>
                <a:glow rad="127000">
                  <a:schemeClr val="bg1"/>
                </a:glow>
              </a:effectLst>
            </a:endParaRPr>
          </a:p>
          <a:p>
            <a:r>
              <a:rPr lang="ja-JP" altLang="en-US" sz="3200" b="1" dirty="0">
                <a:effectLst>
                  <a:glow rad="127000">
                    <a:schemeClr val="bg1"/>
                  </a:glow>
                </a:effectLst>
              </a:rPr>
              <a:t>　人々が欲しいのは４分の１インチの穴である</a:t>
            </a:r>
            <a:r>
              <a:rPr lang="en-US" altLang="ja-JP" sz="3200" b="1" dirty="0">
                <a:effectLst>
                  <a:glow rad="127000">
                    <a:schemeClr val="bg1"/>
                  </a:glow>
                </a:effectLst>
              </a:rPr>
              <a:t>』</a:t>
            </a:r>
          </a:p>
          <a:p>
            <a:pPr algn="r"/>
            <a:endParaRPr lang="en-US" altLang="ja-JP" b="1" dirty="0">
              <a:solidFill>
                <a:srgbClr val="00CCFF"/>
              </a:solidFill>
              <a:effectLst>
                <a:glow rad="127000">
                  <a:schemeClr val="bg1"/>
                </a:glow>
              </a:effectLst>
            </a:endParaRPr>
          </a:p>
          <a:p>
            <a:pPr algn="r"/>
            <a:r>
              <a:rPr lang="ja-JP" altLang="en-US" b="1" dirty="0">
                <a:effectLst>
                  <a:glow rad="127000">
                    <a:schemeClr val="bg1"/>
                  </a:glow>
                </a:effectLst>
              </a:rPr>
              <a:t>ハーバード大学院教授　レヴィット博士　</a:t>
            </a:r>
            <a:r>
              <a:rPr lang="en-US" altLang="ja-JP" b="1" dirty="0">
                <a:effectLst>
                  <a:glow rad="127000">
                    <a:schemeClr val="bg1"/>
                  </a:glow>
                </a:effectLst>
              </a:rPr>
              <a:t>1968</a:t>
            </a:r>
            <a:r>
              <a:rPr lang="ja-JP" altLang="en-US" b="1" dirty="0">
                <a:effectLst>
                  <a:glow rad="127000">
                    <a:schemeClr val="bg1"/>
                  </a:glow>
                </a:effectLst>
              </a:rPr>
              <a:t>年</a:t>
            </a:r>
            <a:endParaRPr lang="en-US" altLang="ja-JP" b="1" dirty="0">
              <a:effectLst>
                <a:glow rad="127000">
                  <a:schemeClr val="bg1"/>
                </a:glow>
              </a:effectLst>
            </a:endParaRPr>
          </a:p>
        </p:txBody>
      </p:sp>
    </p:spTree>
    <p:extLst>
      <p:ext uri="{BB962C8B-B14F-4D97-AF65-F5344CB8AC3E}">
        <p14:creationId xmlns:p14="http://schemas.microsoft.com/office/powerpoint/2010/main" val="10930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7891257-393C-4536-BF09-89E37A6F3667}"/>
              </a:ext>
            </a:extLst>
          </p:cNvPr>
          <p:cNvSpPr txBox="1"/>
          <p:nvPr/>
        </p:nvSpPr>
        <p:spPr>
          <a:xfrm>
            <a:off x="847649" y="350823"/>
            <a:ext cx="10420120" cy="2251065"/>
          </a:xfrm>
          <a:prstGeom prst="rect">
            <a:avLst/>
          </a:prstGeom>
          <a:noFill/>
        </p:spPr>
        <p:txBody>
          <a:bodyPr wrap="square">
            <a:spAutoFit/>
          </a:bodyPr>
          <a:lstStyle/>
          <a:p>
            <a:pPr>
              <a:lnSpc>
                <a:spcPct val="150000"/>
              </a:lnSpc>
            </a:pPr>
            <a:r>
              <a:rPr lang="ja-JP" altLang="en-US" sz="2400" b="0" i="0" dirty="0">
                <a:effectLst/>
                <a:latin typeface="Hiragino Kaku Gothic ProN"/>
              </a:rPr>
              <a:t>ユーザーは</a:t>
            </a:r>
            <a:r>
              <a:rPr lang="en-US" altLang="ja-JP" sz="2400" b="0" i="0" dirty="0">
                <a:effectLst/>
                <a:latin typeface="Hiragino Kaku Gothic ProN"/>
              </a:rPr>
              <a:t>『</a:t>
            </a:r>
            <a:r>
              <a:rPr lang="ja-JP" altLang="en-US" sz="2400" b="1" i="0" dirty="0">
                <a:solidFill>
                  <a:srgbClr val="C00000"/>
                </a:solidFill>
                <a:effectLst/>
                <a:latin typeface="Hiragino Kaku Gothic ProN"/>
              </a:rPr>
              <a:t>ドリル</a:t>
            </a:r>
            <a:r>
              <a:rPr lang="ja-JP" altLang="en-US" sz="2400" b="0" i="0" dirty="0">
                <a:effectLst/>
                <a:latin typeface="Hiragino Kaku Gothic ProN"/>
              </a:rPr>
              <a:t>が欲しいのではなく</a:t>
            </a:r>
            <a:r>
              <a:rPr lang="ja-JP" altLang="en-US" sz="2400" b="1" i="0" dirty="0">
                <a:solidFill>
                  <a:srgbClr val="C00000"/>
                </a:solidFill>
                <a:effectLst/>
                <a:latin typeface="Hiragino Kaku Gothic ProN"/>
              </a:rPr>
              <a:t>穴</a:t>
            </a:r>
            <a:r>
              <a:rPr lang="ja-JP" altLang="en-US" sz="2400" b="0" i="0" dirty="0">
                <a:effectLst/>
                <a:latin typeface="Hiragino Kaku Gothic ProN"/>
              </a:rPr>
              <a:t>が欲しい</a:t>
            </a:r>
            <a:r>
              <a:rPr lang="en-US" altLang="ja-JP" sz="2400" b="0" i="0" dirty="0">
                <a:effectLst/>
                <a:latin typeface="Hiragino Kaku Gothic ProN"/>
              </a:rPr>
              <a:t>』</a:t>
            </a:r>
            <a:r>
              <a:rPr lang="ja-JP" altLang="en-US" sz="2400" b="0" i="0" dirty="0">
                <a:effectLst/>
                <a:latin typeface="Hiragino Kaku Gothic ProN"/>
              </a:rPr>
              <a:t>とよく言いますが、</a:t>
            </a:r>
            <a:endParaRPr lang="en-US" altLang="ja-JP" sz="2400" b="0" i="0" dirty="0">
              <a:effectLst/>
              <a:latin typeface="Hiragino Kaku Gothic ProN"/>
            </a:endParaRPr>
          </a:p>
          <a:p>
            <a:pPr>
              <a:lnSpc>
                <a:spcPct val="150000"/>
              </a:lnSpc>
            </a:pPr>
            <a:r>
              <a:rPr lang="ja-JP" altLang="en-US" sz="2400" b="0" i="0" dirty="0">
                <a:effectLst/>
                <a:latin typeface="Hiragino Kaku Gothic ProN"/>
              </a:rPr>
              <a:t>本来は</a:t>
            </a:r>
            <a:r>
              <a:rPr lang="en-US" altLang="ja-JP" sz="2400" b="1" dirty="0">
                <a:latin typeface="Hiragino Kaku Gothic ProN"/>
              </a:rPr>
              <a:t>『</a:t>
            </a:r>
            <a:r>
              <a:rPr lang="ja-JP" altLang="en-US" sz="2400" b="1" dirty="0">
                <a:latin typeface="Hiragino Kaku Gothic ProN"/>
              </a:rPr>
              <a:t>ドリルを使って、</a:t>
            </a:r>
            <a:r>
              <a:rPr lang="ja-JP" altLang="en-US" sz="2400" b="1" i="0" dirty="0">
                <a:effectLst/>
                <a:latin typeface="Hiragino Kaku Gothic ProN"/>
              </a:rPr>
              <a:t>穴をあけて作った本棚で</a:t>
            </a:r>
            <a:r>
              <a:rPr lang="ja-JP" altLang="en-US" sz="2400" b="1" i="0" dirty="0">
                <a:solidFill>
                  <a:srgbClr val="C00000"/>
                </a:solidFill>
                <a:effectLst/>
                <a:latin typeface="Hiragino Kaku Gothic ProN"/>
              </a:rPr>
              <a:t>家族に褒められる</a:t>
            </a:r>
            <a:r>
              <a:rPr lang="en-US" altLang="ja-JP" sz="2400" b="1" i="0" dirty="0">
                <a:effectLst/>
                <a:latin typeface="Hiragino Kaku Gothic ProN"/>
              </a:rPr>
              <a:t>』</a:t>
            </a:r>
          </a:p>
          <a:p>
            <a:pPr>
              <a:lnSpc>
                <a:spcPct val="150000"/>
              </a:lnSpc>
            </a:pPr>
            <a:r>
              <a:rPr lang="ja-JP" altLang="en-US" sz="2400" b="1" i="0" dirty="0">
                <a:effectLst/>
                <a:latin typeface="Hiragino Kaku Gothic ProN"/>
              </a:rPr>
              <a:t>という物語の体験</a:t>
            </a:r>
            <a:r>
              <a:rPr lang="ja-JP" altLang="en-US" sz="2400" b="0" i="0" dirty="0">
                <a:effectLst/>
                <a:latin typeface="Hiragino Kaku Gothic ProN"/>
              </a:rPr>
              <a:t>こそ、ユーザーが欲しいものなのではないでしょうか？</a:t>
            </a:r>
            <a:br>
              <a:rPr lang="ja-JP" altLang="en-US" sz="2400" b="0" i="0" dirty="0">
                <a:effectLst/>
                <a:latin typeface="Hiragino Kaku Gothic ProN"/>
              </a:rPr>
            </a:br>
            <a:endParaRPr lang="ja-JP" altLang="en-US" sz="2400" dirty="0"/>
          </a:p>
        </p:txBody>
      </p:sp>
      <p:pic>
        <p:nvPicPr>
          <p:cNvPr id="1026" name="Picture 2" descr="ドリルで木材にキレイな穴をあけるコツ｜電動ドリルの使い方 | スロー ...">
            <a:extLst>
              <a:ext uri="{FF2B5EF4-FFF2-40B4-BE49-F238E27FC236}">
                <a16:creationId xmlns:a16="http://schemas.microsoft.com/office/drawing/2014/main" id="{83AFAFD2-1331-4E56-A53D-78AD2F19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69" y="2514270"/>
            <a:ext cx="3110640" cy="2332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木工作業での穴あけ">
            <a:extLst>
              <a:ext uri="{FF2B5EF4-FFF2-40B4-BE49-F238E27FC236}">
                <a16:creationId xmlns:a16="http://schemas.microsoft.com/office/drawing/2014/main" id="{65E64CD1-6D2D-4792-92A4-3AD9BD85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432" y="2535706"/>
            <a:ext cx="3114649" cy="23329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親子でDIYの写真素材 [22597823] - PIXTA">
            <a:extLst>
              <a:ext uri="{FF2B5EF4-FFF2-40B4-BE49-F238E27FC236}">
                <a16:creationId xmlns:a16="http://schemas.microsoft.com/office/drawing/2014/main" id="{C936981D-5BE3-49DB-AA1F-5AEE261D4C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778"/>
          <a:stretch/>
        </p:blipFill>
        <p:spPr bwMode="auto">
          <a:xfrm>
            <a:off x="8083604" y="2542588"/>
            <a:ext cx="3421827" cy="232609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CE215C4-EB50-4528-A89A-3123E5C4C144}"/>
              </a:ext>
            </a:extLst>
          </p:cNvPr>
          <p:cNvSpPr txBox="1"/>
          <p:nvPr/>
        </p:nvSpPr>
        <p:spPr>
          <a:xfrm>
            <a:off x="1260715" y="5173299"/>
            <a:ext cx="1924936" cy="400110"/>
          </a:xfrm>
          <a:prstGeom prst="rect">
            <a:avLst/>
          </a:prstGeom>
          <a:noFill/>
        </p:spPr>
        <p:txBody>
          <a:bodyPr wrap="square" rtlCol="0">
            <a:spAutoFit/>
          </a:bodyPr>
          <a:lstStyle/>
          <a:p>
            <a:pPr algn="ctr"/>
            <a:r>
              <a:rPr kumimoji="1" lang="ja-JP" altLang="en-US" sz="2000" b="1" dirty="0"/>
              <a:t>解決する手段</a:t>
            </a:r>
            <a:endParaRPr kumimoji="1" lang="en-US" altLang="ja-JP" sz="2000" b="1" dirty="0"/>
          </a:p>
        </p:txBody>
      </p:sp>
      <p:sp>
        <p:nvSpPr>
          <p:cNvPr id="7" name="テキスト ボックス 6">
            <a:extLst>
              <a:ext uri="{FF2B5EF4-FFF2-40B4-BE49-F238E27FC236}">
                <a16:creationId xmlns:a16="http://schemas.microsoft.com/office/drawing/2014/main" id="{4D587E7D-DD37-434D-8780-91D4CD383900}"/>
              </a:ext>
            </a:extLst>
          </p:cNvPr>
          <p:cNvSpPr txBox="1"/>
          <p:nvPr/>
        </p:nvSpPr>
        <p:spPr>
          <a:xfrm>
            <a:off x="4611187" y="5114446"/>
            <a:ext cx="2579914" cy="1323439"/>
          </a:xfrm>
          <a:prstGeom prst="rect">
            <a:avLst/>
          </a:prstGeom>
          <a:noFill/>
        </p:spPr>
        <p:txBody>
          <a:bodyPr wrap="square" rtlCol="0">
            <a:spAutoFit/>
          </a:bodyPr>
          <a:lstStyle/>
          <a:p>
            <a:r>
              <a:rPr lang="ja-JP" altLang="en-US" sz="2000" b="1" dirty="0"/>
              <a:t>ありたい姿と現状の</a:t>
            </a:r>
            <a:endParaRPr lang="en-US" altLang="ja-JP" sz="2000" b="1" dirty="0"/>
          </a:p>
          <a:p>
            <a:r>
              <a:rPr lang="ja-JP" altLang="en-US" sz="2000" b="1" dirty="0"/>
              <a:t>差を埋めたい欲求</a:t>
            </a:r>
            <a:endParaRPr lang="en-US" altLang="ja-JP" sz="2000" b="1" dirty="0"/>
          </a:p>
          <a:p>
            <a:pPr algn="ctr"/>
            <a:r>
              <a:rPr lang="en-US" altLang="ja-JP" sz="2000" b="1" dirty="0">
                <a:solidFill>
                  <a:srgbClr val="C00000"/>
                </a:solidFill>
              </a:rPr>
              <a:t>needs</a:t>
            </a:r>
            <a:r>
              <a:rPr lang="ja-JP" altLang="en-US" sz="1400" dirty="0">
                <a:solidFill>
                  <a:srgbClr val="C00000"/>
                </a:solidFill>
              </a:rPr>
              <a:t>（必要性）</a:t>
            </a:r>
            <a:endParaRPr lang="en-US" altLang="ja-JP" sz="1400" dirty="0">
              <a:solidFill>
                <a:srgbClr val="C00000"/>
              </a:solidFill>
            </a:endParaRPr>
          </a:p>
          <a:p>
            <a:pPr algn="ctr"/>
            <a:r>
              <a:rPr lang="en-US" altLang="ja-JP" sz="2000" b="1" dirty="0">
                <a:solidFill>
                  <a:srgbClr val="C00000"/>
                </a:solidFill>
              </a:rPr>
              <a:t>wants</a:t>
            </a:r>
            <a:r>
              <a:rPr lang="ja-JP" altLang="en-US" sz="1400" dirty="0">
                <a:solidFill>
                  <a:srgbClr val="C00000"/>
                </a:solidFill>
              </a:rPr>
              <a:t>（欲求）</a:t>
            </a:r>
            <a:endParaRPr lang="en-US" altLang="ja-JP" sz="2000" dirty="0">
              <a:solidFill>
                <a:srgbClr val="C00000"/>
              </a:solidFill>
            </a:endParaRPr>
          </a:p>
        </p:txBody>
      </p:sp>
      <p:sp>
        <p:nvSpPr>
          <p:cNvPr id="8" name="テキスト ボックス 7">
            <a:extLst>
              <a:ext uri="{FF2B5EF4-FFF2-40B4-BE49-F238E27FC236}">
                <a16:creationId xmlns:a16="http://schemas.microsoft.com/office/drawing/2014/main" id="{04BD3365-B467-4A26-853F-C69BC377726B}"/>
              </a:ext>
            </a:extLst>
          </p:cNvPr>
          <p:cNvSpPr txBox="1"/>
          <p:nvPr/>
        </p:nvSpPr>
        <p:spPr>
          <a:xfrm>
            <a:off x="8087342" y="5156305"/>
            <a:ext cx="3421828" cy="1138773"/>
          </a:xfrm>
          <a:prstGeom prst="rect">
            <a:avLst/>
          </a:prstGeom>
          <a:noFill/>
        </p:spPr>
        <p:txBody>
          <a:bodyPr wrap="square" rtlCol="0">
            <a:spAutoFit/>
          </a:bodyPr>
          <a:lstStyle/>
          <a:p>
            <a:pPr algn="ctr"/>
            <a:r>
              <a:rPr lang="ja-JP" altLang="en-US" sz="2000" b="1" dirty="0"/>
              <a:t>物語の体験</a:t>
            </a:r>
            <a:r>
              <a:rPr lang="ja-JP" altLang="en-US" sz="1600" dirty="0"/>
              <a:t>（ナラティブ）</a:t>
            </a:r>
            <a:endParaRPr lang="en-US" altLang="ja-JP" sz="1600" dirty="0"/>
          </a:p>
          <a:p>
            <a:pPr algn="ctr"/>
            <a:endParaRPr lang="en-US" altLang="ja-JP" sz="2000" b="1" dirty="0">
              <a:solidFill>
                <a:srgbClr val="C00000"/>
              </a:solidFill>
            </a:endParaRPr>
          </a:p>
          <a:p>
            <a:pPr algn="ctr"/>
            <a:r>
              <a:rPr lang="en-US" altLang="ja-JP" sz="2000" b="1" dirty="0">
                <a:solidFill>
                  <a:schemeClr val="bg1"/>
                </a:solidFill>
              </a:rPr>
              <a:t>JOB </a:t>
            </a:r>
            <a:r>
              <a:rPr lang="en-US" altLang="ja-JP" sz="1600" dirty="0">
                <a:solidFill>
                  <a:schemeClr val="bg1"/>
                </a:solidFill>
              </a:rPr>
              <a:t>(</a:t>
            </a:r>
            <a:r>
              <a:rPr lang="en-US" altLang="ja-JP" sz="2000" dirty="0">
                <a:solidFill>
                  <a:schemeClr val="bg1"/>
                </a:solidFill>
              </a:rPr>
              <a:t>needs</a:t>
            </a:r>
            <a:r>
              <a:rPr lang="ja-JP" altLang="en-US" sz="2000" dirty="0">
                <a:solidFill>
                  <a:schemeClr val="bg1"/>
                </a:solidFill>
              </a:rPr>
              <a:t>・</a:t>
            </a:r>
            <a:r>
              <a:rPr lang="en-US" altLang="ja-JP" sz="2000" dirty="0">
                <a:solidFill>
                  <a:schemeClr val="bg1"/>
                </a:solidFill>
              </a:rPr>
              <a:t>wants </a:t>
            </a:r>
            <a:r>
              <a:rPr lang="ja-JP" altLang="en-US" sz="1400" dirty="0">
                <a:solidFill>
                  <a:schemeClr val="bg1"/>
                </a:solidFill>
              </a:rPr>
              <a:t>の源泉）</a:t>
            </a:r>
            <a:endParaRPr lang="en-US" altLang="ja-JP" sz="1100" dirty="0">
              <a:solidFill>
                <a:schemeClr val="bg1"/>
              </a:solidFill>
            </a:endParaRPr>
          </a:p>
          <a:p>
            <a:pPr algn="ctr"/>
            <a:endParaRPr lang="en-US" altLang="ja-JP" sz="800" b="1" dirty="0">
              <a:solidFill>
                <a:srgbClr val="FF0000"/>
              </a:solidFill>
            </a:endParaRPr>
          </a:p>
        </p:txBody>
      </p:sp>
    </p:spTree>
    <p:extLst>
      <p:ext uri="{BB962C8B-B14F-4D97-AF65-F5344CB8AC3E}">
        <p14:creationId xmlns:p14="http://schemas.microsoft.com/office/powerpoint/2010/main" val="340267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arn(inVertical)">
                                      <p:cBhvr>
                                        <p:cTn id="10" dur="500"/>
                                        <p:tgtEl>
                                          <p:spTgt spid="5">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3E9D5C7-1641-41F6-B9BE-49CD109A58EF}"/>
              </a:ext>
            </a:extLst>
          </p:cNvPr>
          <p:cNvSpPr txBox="1"/>
          <p:nvPr/>
        </p:nvSpPr>
        <p:spPr>
          <a:xfrm>
            <a:off x="1635760" y="546496"/>
            <a:ext cx="9875520" cy="1107996"/>
          </a:xfrm>
          <a:prstGeom prst="rect">
            <a:avLst/>
          </a:prstGeom>
          <a:noFill/>
        </p:spPr>
        <p:txBody>
          <a:bodyPr wrap="square" rtlCol="0">
            <a:spAutoFit/>
          </a:bodyPr>
          <a:lstStyle/>
          <a:p>
            <a:pPr algn="ctr"/>
            <a:r>
              <a:rPr kumimoji="1" lang="ja-JP" altLang="en-US" sz="6600" b="1" dirty="0">
                <a:solidFill>
                  <a:schemeClr val="bg2">
                    <a:lumMod val="75000"/>
                  </a:schemeClr>
                </a:solidFill>
              </a:rPr>
              <a:t>消費潮流の変遷　　</a:t>
            </a:r>
            <a:r>
              <a:rPr kumimoji="1" lang="ja-JP" altLang="en-US" dirty="0">
                <a:solidFill>
                  <a:schemeClr val="bg2">
                    <a:lumMod val="50000"/>
                  </a:schemeClr>
                </a:solidFill>
              </a:rPr>
              <a:t>博報堂生活総研</a:t>
            </a:r>
            <a:endParaRPr kumimoji="1" lang="ja-JP" altLang="en-US" sz="4400" dirty="0">
              <a:solidFill>
                <a:schemeClr val="bg2">
                  <a:lumMod val="50000"/>
                </a:schemeClr>
              </a:solidFill>
            </a:endParaRPr>
          </a:p>
        </p:txBody>
      </p:sp>
      <p:sp>
        <p:nvSpPr>
          <p:cNvPr id="3" name="矢印: 右 2">
            <a:extLst>
              <a:ext uri="{FF2B5EF4-FFF2-40B4-BE49-F238E27FC236}">
                <a16:creationId xmlns:a16="http://schemas.microsoft.com/office/drawing/2014/main" id="{E199D616-2FBC-4836-9D23-FC226DD03267}"/>
              </a:ext>
            </a:extLst>
          </p:cNvPr>
          <p:cNvSpPr/>
          <p:nvPr/>
        </p:nvSpPr>
        <p:spPr>
          <a:xfrm>
            <a:off x="9552442" y="3259378"/>
            <a:ext cx="373380" cy="51079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aphicFrame>
        <p:nvGraphicFramePr>
          <p:cNvPr id="4" name="表 4">
            <a:extLst>
              <a:ext uri="{FF2B5EF4-FFF2-40B4-BE49-F238E27FC236}">
                <a16:creationId xmlns:a16="http://schemas.microsoft.com/office/drawing/2014/main" id="{8E195240-6E97-46B4-A90C-DB732EA977B1}"/>
              </a:ext>
            </a:extLst>
          </p:cNvPr>
          <p:cNvGraphicFramePr>
            <a:graphicFrameLocks noGrp="1"/>
          </p:cNvGraphicFramePr>
          <p:nvPr/>
        </p:nvGraphicFramePr>
        <p:xfrm>
          <a:off x="10096872" y="3026129"/>
          <a:ext cx="1731097" cy="988906"/>
        </p:xfrm>
        <a:graphic>
          <a:graphicData uri="http://schemas.openxmlformats.org/drawingml/2006/table">
            <a:tbl>
              <a:tblPr firstRow="1" bandRow="1">
                <a:tableStyleId>{912C8C85-51F0-491E-9774-3900AFEF0FD7}</a:tableStyleId>
              </a:tblPr>
              <a:tblGrid>
                <a:gridCol w="1731097">
                  <a:extLst>
                    <a:ext uri="{9D8B030D-6E8A-4147-A177-3AD203B41FA5}">
                      <a16:colId xmlns:a16="http://schemas.microsoft.com/office/drawing/2014/main" val="3165062263"/>
                    </a:ext>
                  </a:extLst>
                </a:gridCol>
              </a:tblGrid>
              <a:tr h="494453">
                <a:tc>
                  <a:txBody>
                    <a:bodyPr/>
                    <a:lstStyle/>
                    <a:p>
                      <a:pPr algn="ctr"/>
                      <a:r>
                        <a:rPr kumimoji="1" lang="ja-JP" altLang="en-US" dirty="0"/>
                        <a:t>イミ消費</a:t>
                      </a:r>
                    </a:p>
                  </a:txBody>
                  <a:tcPr anchor="ctr"/>
                </a:tc>
                <a:extLst>
                  <a:ext uri="{0D108BD9-81ED-4DB2-BD59-A6C34878D82A}">
                    <a16:rowId xmlns:a16="http://schemas.microsoft.com/office/drawing/2014/main" val="2695379306"/>
                  </a:ext>
                </a:extLst>
              </a:tr>
              <a:tr h="494453">
                <a:tc>
                  <a:txBody>
                    <a:bodyPr/>
                    <a:lstStyle/>
                    <a:p>
                      <a:pPr algn="ctr"/>
                      <a:r>
                        <a:rPr kumimoji="1" lang="ja-JP" altLang="en-US" b="1" dirty="0">
                          <a:solidFill>
                            <a:srgbClr val="0000FF"/>
                          </a:solidFill>
                        </a:rPr>
                        <a:t>社会貢献参加</a:t>
                      </a:r>
                    </a:p>
                  </a:txBody>
                  <a:tcPr anchor="ctr"/>
                </a:tc>
                <a:extLst>
                  <a:ext uri="{0D108BD9-81ED-4DB2-BD59-A6C34878D82A}">
                    <a16:rowId xmlns:a16="http://schemas.microsoft.com/office/drawing/2014/main" val="3041383706"/>
                  </a:ext>
                </a:extLst>
              </a:tr>
            </a:tbl>
          </a:graphicData>
        </a:graphic>
      </p:graphicFrame>
      <p:graphicFrame>
        <p:nvGraphicFramePr>
          <p:cNvPr id="10" name="表 4">
            <a:extLst>
              <a:ext uri="{FF2B5EF4-FFF2-40B4-BE49-F238E27FC236}">
                <a16:creationId xmlns:a16="http://schemas.microsoft.com/office/drawing/2014/main" id="{42E5EE12-488E-4043-973D-C9814777D667}"/>
              </a:ext>
            </a:extLst>
          </p:cNvPr>
          <p:cNvGraphicFramePr>
            <a:graphicFrameLocks noGrp="1"/>
          </p:cNvGraphicFramePr>
          <p:nvPr/>
        </p:nvGraphicFramePr>
        <p:xfrm>
          <a:off x="7625966" y="2998513"/>
          <a:ext cx="1731097" cy="988906"/>
        </p:xfrm>
        <a:graphic>
          <a:graphicData uri="http://schemas.openxmlformats.org/drawingml/2006/table">
            <a:tbl>
              <a:tblPr firstRow="1" bandRow="1">
                <a:tableStyleId>{912C8C85-51F0-491E-9774-3900AFEF0FD7}</a:tableStyleId>
              </a:tblPr>
              <a:tblGrid>
                <a:gridCol w="1731097">
                  <a:extLst>
                    <a:ext uri="{9D8B030D-6E8A-4147-A177-3AD203B41FA5}">
                      <a16:colId xmlns:a16="http://schemas.microsoft.com/office/drawing/2014/main" val="3165062263"/>
                    </a:ext>
                  </a:extLst>
                </a:gridCol>
              </a:tblGrid>
              <a:tr h="494453">
                <a:tc>
                  <a:txBody>
                    <a:bodyPr/>
                    <a:lstStyle/>
                    <a:p>
                      <a:pPr algn="ctr"/>
                      <a:r>
                        <a:rPr kumimoji="1" lang="ja-JP" altLang="en-US" dirty="0"/>
                        <a:t>エモ消費</a:t>
                      </a:r>
                      <a:endParaRPr kumimoji="1" lang="en-US" altLang="ja-JP" dirty="0"/>
                    </a:p>
                  </a:txBody>
                  <a:tcPr anchor="ctr"/>
                </a:tc>
                <a:extLst>
                  <a:ext uri="{0D108BD9-81ED-4DB2-BD59-A6C34878D82A}">
                    <a16:rowId xmlns:a16="http://schemas.microsoft.com/office/drawing/2014/main" val="2695379306"/>
                  </a:ext>
                </a:extLst>
              </a:tr>
              <a:tr h="494453">
                <a:tc>
                  <a:txBody>
                    <a:bodyPr/>
                    <a:lstStyle/>
                    <a:p>
                      <a:pPr algn="ctr"/>
                      <a:r>
                        <a:rPr kumimoji="1" lang="ja-JP" altLang="en-US" b="1" dirty="0">
                          <a:solidFill>
                            <a:srgbClr val="0000FF"/>
                          </a:solidFill>
                        </a:rPr>
                        <a:t>精神的満足度</a:t>
                      </a:r>
                    </a:p>
                  </a:txBody>
                  <a:tcPr anchor="ctr"/>
                </a:tc>
                <a:extLst>
                  <a:ext uri="{0D108BD9-81ED-4DB2-BD59-A6C34878D82A}">
                    <a16:rowId xmlns:a16="http://schemas.microsoft.com/office/drawing/2014/main" val="3041383706"/>
                  </a:ext>
                </a:extLst>
              </a:tr>
            </a:tbl>
          </a:graphicData>
        </a:graphic>
      </p:graphicFrame>
      <p:sp>
        <p:nvSpPr>
          <p:cNvPr id="6" name="テキスト ボックス 5">
            <a:extLst>
              <a:ext uri="{FF2B5EF4-FFF2-40B4-BE49-F238E27FC236}">
                <a16:creationId xmlns:a16="http://schemas.microsoft.com/office/drawing/2014/main" id="{40A79E6D-D9CA-4A9E-965A-4B28F9EE76E8}"/>
              </a:ext>
            </a:extLst>
          </p:cNvPr>
          <p:cNvSpPr txBox="1"/>
          <p:nvPr/>
        </p:nvSpPr>
        <p:spPr>
          <a:xfrm>
            <a:off x="673541" y="2652339"/>
            <a:ext cx="11252747" cy="369332"/>
          </a:xfrm>
          <a:prstGeom prst="rect">
            <a:avLst/>
          </a:prstGeom>
          <a:noFill/>
        </p:spPr>
        <p:txBody>
          <a:bodyPr wrap="square" rtlCol="0">
            <a:spAutoFit/>
          </a:bodyPr>
          <a:lstStyle/>
          <a:p>
            <a:pPr marL="342900" indent="-342900">
              <a:buAutoNum type="arabicPlain" startAt="1970"/>
            </a:pPr>
            <a:r>
              <a:rPr kumimoji="1" lang="en-US" altLang="ja-JP" b="1" dirty="0">
                <a:solidFill>
                  <a:schemeClr val="tx1">
                    <a:lumMod val="50000"/>
                    <a:lumOff val="50000"/>
                  </a:schemeClr>
                </a:solidFill>
              </a:rPr>
              <a:t>        </a:t>
            </a:r>
            <a:r>
              <a:rPr kumimoji="1" lang="ja-JP" altLang="en-US" b="1" dirty="0">
                <a:solidFill>
                  <a:schemeClr val="tx1">
                    <a:lumMod val="50000"/>
                    <a:lumOff val="50000"/>
                  </a:schemeClr>
                </a:solidFill>
              </a:rPr>
              <a:t>　</a:t>
            </a:r>
            <a:r>
              <a:rPr kumimoji="1" lang="en-US" altLang="ja-JP" b="1" dirty="0">
                <a:solidFill>
                  <a:schemeClr val="tx1">
                    <a:lumMod val="50000"/>
                    <a:lumOff val="50000"/>
                  </a:schemeClr>
                </a:solidFill>
              </a:rPr>
              <a:t>1980  </a:t>
            </a:r>
            <a:r>
              <a:rPr kumimoji="1" lang="ja-JP" altLang="en-US" b="1" dirty="0">
                <a:solidFill>
                  <a:schemeClr val="tx1">
                    <a:lumMod val="50000"/>
                    <a:lumOff val="50000"/>
                  </a:schemeClr>
                </a:solidFill>
              </a:rPr>
              <a:t>　　 </a:t>
            </a:r>
            <a:r>
              <a:rPr kumimoji="1" lang="en-US" altLang="ja-JP" b="1" dirty="0">
                <a:solidFill>
                  <a:schemeClr val="tx1">
                    <a:lumMod val="50000"/>
                    <a:lumOff val="50000"/>
                  </a:schemeClr>
                </a:solidFill>
              </a:rPr>
              <a:t>1990    </a:t>
            </a:r>
            <a:r>
              <a:rPr kumimoji="1" lang="ja-JP" altLang="en-US" b="1" dirty="0">
                <a:solidFill>
                  <a:schemeClr val="tx1">
                    <a:lumMod val="50000"/>
                    <a:lumOff val="50000"/>
                  </a:schemeClr>
                </a:solidFill>
              </a:rPr>
              <a:t>　　</a:t>
            </a:r>
            <a:r>
              <a:rPr kumimoji="1" lang="en-US" altLang="ja-JP" b="1" dirty="0">
                <a:solidFill>
                  <a:schemeClr val="tx1">
                    <a:lumMod val="50000"/>
                    <a:lumOff val="50000"/>
                  </a:schemeClr>
                </a:solidFill>
              </a:rPr>
              <a:t>   2000  </a:t>
            </a:r>
            <a:r>
              <a:rPr kumimoji="1" lang="ja-JP" altLang="en-US" b="1" dirty="0">
                <a:solidFill>
                  <a:schemeClr val="tx1">
                    <a:lumMod val="50000"/>
                    <a:lumOff val="50000"/>
                  </a:schemeClr>
                </a:solidFill>
              </a:rPr>
              <a:t>　</a:t>
            </a:r>
            <a:r>
              <a:rPr kumimoji="1" lang="en-US" altLang="ja-JP" b="1" dirty="0">
                <a:solidFill>
                  <a:schemeClr val="tx1">
                    <a:lumMod val="50000"/>
                    <a:lumOff val="50000"/>
                  </a:schemeClr>
                </a:solidFill>
              </a:rPr>
              <a:t>    2010 </a:t>
            </a:r>
            <a:r>
              <a:rPr kumimoji="1" lang="ja-JP" altLang="en-US" b="1" dirty="0">
                <a:solidFill>
                  <a:schemeClr val="tx1">
                    <a:lumMod val="50000"/>
                    <a:lumOff val="50000"/>
                  </a:schemeClr>
                </a:solidFill>
              </a:rPr>
              <a:t>　　　　　　　　　</a:t>
            </a:r>
            <a:r>
              <a:rPr kumimoji="1" lang="en-US" altLang="ja-JP" b="1" dirty="0">
                <a:solidFill>
                  <a:schemeClr val="tx1">
                    <a:lumMod val="50000"/>
                    <a:lumOff val="50000"/>
                  </a:schemeClr>
                </a:solidFill>
              </a:rPr>
              <a:t>        2020   </a:t>
            </a:r>
            <a:r>
              <a:rPr kumimoji="1" lang="ja-JP" altLang="en-US" b="1" dirty="0">
                <a:solidFill>
                  <a:schemeClr val="tx1">
                    <a:lumMod val="50000"/>
                    <a:lumOff val="50000"/>
                  </a:schemeClr>
                </a:solidFill>
              </a:rPr>
              <a:t>　</a:t>
            </a:r>
            <a:r>
              <a:rPr lang="ja-JP" altLang="en-US" b="1" dirty="0">
                <a:solidFill>
                  <a:schemeClr val="tx1">
                    <a:lumMod val="50000"/>
                    <a:lumOff val="50000"/>
                  </a:schemeClr>
                </a:solidFill>
              </a:rPr>
              <a:t>  </a:t>
            </a:r>
            <a:r>
              <a:rPr kumimoji="1" lang="ja-JP" altLang="en-US" b="1" dirty="0">
                <a:solidFill>
                  <a:schemeClr val="tx1">
                    <a:lumMod val="50000"/>
                    <a:lumOff val="50000"/>
                  </a:schemeClr>
                </a:solidFill>
              </a:rPr>
              <a:t>　　　　</a:t>
            </a:r>
            <a:r>
              <a:rPr kumimoji="1" lang="en-US" altLang="ja-JP" b="1" dirty="0">
                <a:solidFill>
                  <a:schemeClr val="tx1">
                    <a:lumMod val="50000"/>
                    <a:lumOff val="50000"/>
                  </a:schemeClr>
                </a:solidFill>
              </a:rPr>
              <a:t>2030</a:t>
            </a:r>
            <a:endParaRPr kumimoji="1" lang="ja-JP" altLang="en-US" b="1" dirty="0">
              <a:solidFill>
                <a:schemeClr val="tx1">
                  <a:lumMod val="50000"/>
                  <a:lumOff val="50000"/>
                </a:schemeClr>
              </a:solidFill>
            </a:endParaRPr>
          </a:p>
        </p:txBody>
      </p:sp>
      <p:sp>
        <p:nvSpPr>
          <p:cNvPr id="12" name="楕円 11">
            <a:extLst>
              <a:ext uri="{FF2B5EF4-FFF2-40B4-BE49-F238E27FC236}">
                <a16:creationId xmlns:a16="http://schemas.microsoft.com/office/drawing/2014/main" id="{27BDBE40-F1BB-4A04-8BE9-A93E7D7B46A5}"/>
              </a:ext>
            </a:extLst>
          </p:cNvPr>
          <p:cNvSpPr/>
          <p:nvPr/>
        </p:nvSpPr>
        <p:spPr>
          <a:xfrm>
            <a:off x="7233716" y="3497583"/>
            <a:ext cx="169048" cy="176733"/>
          </a:xfrm>
          <a:prstGeom prst="ellipse">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b="1"/>
          </a:p>
        </p:txBody>
      </p:sp>
      <p:sp>
        <p:nvSpPr>
          <p:cNvPr id="17" name="テキスト ボックス 16">
            <a:extLst>
              <a:ext uri="{FF2B5EF4-FFF2-40B4-BE49-F238E27FC236}">
                <a16:creationId xmlns:a16="http://schemas.microsoft.com/office/drawing/2014/main" id="{1851FB0B-ADB8-4A22-A539-B8388914EF22}"/>
              </a:ext>
            </a:extLst>
          </p:cNvPr>
          <p:cNvSpPr txBox="1"/>
          <p:nvPr/>
        </p:nvSpPr>
        <p:spPr>
          <a:xfrm>
            <a:off x="2802194" y="3703020"/>
            <a:ext cx="2088371" cy="1384995"/>
          </a:xfrm>
          <a:prstGeom prst="rect">
            <a:avLst/>
          </a:prstGeom>
          <a:noFill/>
        </p:spPr>
        <p:txBody>
          <a:bodyPr wrap="square">
            <a:spAutoFit/>
          </a:bodyPr>
          <a:lstStyle/>
          <a:p>
            <a:r>
              <a:rPr lang="ja-JP" altLang="en-US" sz="1200" b="1" i="0" dirty="0">
                <a:solidFill>
                  <a:schemeClr val="bg1"/>
                </a:solidFill>
                <a:effectLst/>
                <a:latin typeface="Noto Sans JP"/>
              </a:rPr>
              <a:t>そこに行かなければ経験・体験できなかったはずのコト消費は、スマートフォンと</a:t>
            </a:r>
            <a:r>
              <a:rPr lang="en-US" altLang="ja-JP" sz="1200" b="1" i="0" dirty="0">
                <a:solidFill>
                  <a:schemeClr val="bg1"/>
                </a:solidFill>
                <a:effectLst/>
                <a:latin typeface="Noto Sans JP"/>
              </a:rPr>
              <a:t>SNS</a:t>
            </a:r>
            <a:r>
              <a:rPr lang="ja-JP" altLang="en-US" sz="1200" b="1" i="0" dirty="0">
                <a:solidFill>
                  <a:schemeClr val="bg1"/>
                </a:solidFill>
                <a:effectLst/>
                <a:latin typeface="Noto Sans JP"/>
              </a:rPr>
              <a:t>の普及で、自分ではなくほかの誰かが体験したことを疑似体験できるようになりました</a:t>
            </a:r>
            <a:endParaRPr lang="ja-JP" altLang="en-US" sz="1200" b="1" dirty="0">
              <a:solidFill>
                <a:schemeClr val="bg1"/>
              </a:solidFill>
            </a:endParaRPr>
          </a:p>
        </p:txBody>
      </p:sp>
      <p:graphicFrame>
        <p:nvGraphicFramePr>
          <p:cNvPr id="18" name="表 4">
            <a:extLst>
              <a:ext uri="{FF2B5EF4-FFF2-40B4-BE49-F238E27FC236}">
                <a16:creationId xmlns:a16="http://schemas.microsoft.com/office/drawing/2014/main" id="{870C7102-20DE-4528-A9E3-E350CB5371C0}"/>
              </a:ext>
            </a:extLst>
          </p:cNvPr>
          <p:cNvGraphicFramePr>
            <a:graphicFrameLocks noGrp="1"/>
          </p:cNvGraphicFramePr>
          <p:nvPr/>
        </p:nvGraphicFramePr>
        <p:xfrm>
          <a:off x="675581" y="3030836"/>
          <a:ext cx="1731097" cy="988906"/>
        </p:xfrm>
        <a:graphic>
          <a:graphicData uri="http://schemas.openxmlformats.org/drawingml/2006/table">
            <a:tbl>
              <a:tblPr firstRow="1" bandRow="1">
                <a:tableStyleId>{912C8C85-51F0-491E-9774-3900AFEF0FD7}</a:tableStyleId>
              </a:tblPr>
              <a:tblGrid>
                <a:gridCol w="1731097">
                  <a:extLst>
                    <a:ext uri="{9D8B030D-6E8A-4147-A177-3AD203B41FA5}">
                      <a16:colId xmlns:a16="http://schemas.microsoft.com/office/drawing/2014/main" val="3165062263"/>
                    </a:ext>
                  </a:extLst>
                </a:gridCol>
              </a:tblGrid>
              <a:tr h="494453">
                <a:tc>
                  <a:txBody>
                    <a:bodyPr/>
                    <a:lstStyle/>
                    <a:p>
                      <a:pPr algn="ctr"/>
                      <a:r>
                        <a:rPr kumimoji="1" lang="ja-JP" altLang="en-US" dirty="0"/>
                        <a:t>モノ消費</a:t>
                      </a:r>
                    </a:p>
                  </a:txBody>
                  <a:tcPr anchor="ctr"/>
                </a:tc>
                <a:extLst>
                  <a:ext uri="{0D108BD9-81ED-4DB2-BD59-A6C34878D82A}">
                    <a16:rowId xmlns:a16="http://schemas.microsoft.com/office/drawing/2014/main" val="2695379306"/>
                  </a:ext>
                </a:extLst>
              </a:tr>
              <a:tr h="494453">
                <a:tc>
                  <a:txBody>
                    <a:bodyPr/>
                    <a:lstStyle/>
                    <a:p>
                      <a:pPr algn="ctr"/>
                      <a:r>
                        <a:rPr kumimoji="1" lang="ja-JP" altLang="en-US" b="1" dirty="0">
                          <a:solidFill>
                            <a:srgbClr val="C00000"/>
                          </a:solidFill>
                        </a:rPr>
                        <a:t>所有の価値</a:t>
                      </a:r>
                    </a:p>
                  </a:txBody>
                  <a:tcPr anchor="ctr"/>
                </a:tc>
                <a:extLst>
                  <a:ext uri="{0D108BD9-81ED-4DB2-BD59-A6C34878D82A}">
                    <a16:rowId xmlns:a16="http://schemas.microsoft.com/office/drawing/2014/main" val="3041383706"/>
                  </a:ext>
                </a:extLst>
              </a:tr>
            </a:tbl>
          </a:graphicData>
        </a:graphic>
      </p:graphicFrame>
      <p:graphicFrame>
        <p:nvGraphicFramePr>
          <p:cNvPr id="21" name="表 4">
            <a:extLst>
              <a:ext uri="{FF2B5EF4-FFF2-40B4-BE49-F238E27FC236}">
                <a16:creationId xmlns:a16="http://schemas.microsoft.com/office/drawing/2014/main" id="{230C6B18-8DF3-43B9-9CF5-3979F17D9125}"/>
              </a:ext>
            </a:extLst>
          </p:cNvPr>
          <p:cNvGraphicFramePr>
            <a:graphicFrameLocks noGrp="1"/>
          </p:cNvGraphicFramePr>
          <p:nvPr/>
        </p:nvGraphicFramePr>
        <p:xfrm>
          <a:off x="2947745" y="3021605"/>
          <a:ext cx="1731097" cy="988906"/>
        </p:xfrm>
        <a:graphic>
          <a:graphicData uri="http://schemas.openxmlformats.org/drawingml/2006/table">
            <a:tbl>
              <a:tblPr firstRow="1" bandRow="1">
                <a:tableStyleId>{912C8C85-51F0-491E-9774-3900AFEF0FD7}</a:tableStyleId>
              </a:tblPr>
              <a:tblGrid>
                <a:gridCol w="1731097">
                  <a:extLst>
                    <a:ext uri="{9D8B030D-6E8A-4147-A177-3AD203B41FA5}">
                      <a16:colId xmlns:a16="http://schemas.microsoft.com/office/drawing/2014/main" val="3165062263"/>
                    </a:ext>
                  </a:extLst>
                </a:gridCol>
              </a:tblGrid>
              <a:tr h="494453">
                <a:tc>
                  <a:txBody>
                    <a:bodyPr/>
                    <a:lstStyle/>
                    <a:p>
                      <a:pPr algn="ctr"/>
                      <a:r>
                        <a:rPr kumimoji="1" lang="ja-JP" altLang="en-US" dirty="0"/>
                        <a:t>コト消費</a:t>
                      </a:r>
                    </a:p>
                  </a:txBody>
                  <a:tcPr anchor="ctr"/>
                </a:tc>
                <a:extLst>
                  <a:ext uri="{0D108BD9-81ED-4DB2-BD59-A6C34878D82A}">
                    <a16:rowId xmlns:a16="http://schemas.microsoft.com/office/drawing/2014/main" val="2695379306"/>
                  </a:ext>
                </a:extLst>
              </a:tr>
              <a:tr h="494453">
                <a:tc>
                  <a:txBody>
                    <a:bodyPr/>
                    <a:lstStyle/>
                    <a:p>
                      <a:pPr algn="ctr"/>
                      <a:r>
                        <a:rPr kumimoji="1" lang="ja-JP" altLang="en-US" b="1" dirty="0">
                          <a:solidFill>
                            <a:srgbClr val="C00000"/>
                          </a:solidFill>
                        </a:rPr>
                        <a:t>体験の価値</a:t>
                      </a:r>
                    </a:p>
                  </a:txBody>
                  <a:tcPr anchor="ctr"/>
                </a:tc>
                <a:extLst>
                  <a:ext uri="{0D108BD9-81ED-4DB2-BD59-A6C34878D82A}">
                    <a16:rowId xmlns:a16="http://schemas.microsoft.com/office/drawing/2014/main" val="3041383706"/>
                  </a:ext>
                </a:extLst>
              </a:tr>
            </a:tbl>
          </a:graphicData>
        </a:graphic>
      </p:graphicFrame>
      <p:graphicFrame>
        <p:nvGraphicFramePr>
          <p:cNvPr id="22" name="表 4">
            <a:extLst>
              <a:ext uri="{FF2B5EF4-FFF2-40B4-BE49-F238E27FC236}">
                <a16:creationId xmlns:a16="http://schemas.microsoft.com/office/drawing/2014/main" id="{B9BC282D-1330-4841-A6B5-B3FF24C42862}"/>
              </a:ext>
            </a:extLst>
          </p:cNvPr>
          <p:cNvGraphicFramePr>
            <a:graphicFrameLocks noGrp="1"/>
          </p:cNvGraphicFramePr>
          <p:nvPr/>
        </p:nvGraphicFramePr>
        <p:xfrm>
          <a:off x="5275314" y="3012371"/>
          <a:ext cx="1731097" cy="988906"/>
        </p:xfrm>
        <a:graphic>
          <a:graphicData uri="http://schemas.openxmlformats.org/drawingml/2006/table">
            <a:tbl>
              <a:tblPr firstRow="1" bandRow="1">
                <a:tableStyleId>{912C8C85-51F0-491E-9774-3900AFEF0FD7}</a:tableStyleId>
              </a:tblPr>
              <a:tblGrid>
                <a:gridCol w="1731097">
                  <a:extLst>
                    <a:ext uri="{9D8B030D-6E8A-4147-A177-3AD203B41FA5}">
                      <a16:colId xmlns:a16="http://schemas.microsoft.com/office/drawing/2014/main" val="3165062263"/>
                    </a:ext>
                  </a:extLst>
                </a:gridCol>
              </a:tblGrid>
              <a:tr h="494453">
                <a:tc>
                  <a:txBody>
                    <a:bodyPr/>
                    <a:lstStyle/>
                    <a:p>
                      <a:pPr algn="ctr"/>
                      <a:r>
                        <a:rPr kumimoji="1" lang="ja-JP" altLang="en-US" dirty="0"/>
                        <a:t>トキ消費</a:t>
                      </a:r>
                    </a:p>
                  </a:txBody>
                  <a:tcPr anchor="ctr"/>
                </a:tc>
                <a:extLst>
                  <a:ext uri="{0D108BD9-81ED-4DB2-BD59-A6C34878D82A}">
                    <a16:rowId xmlns:a16="http://schemas.microsoft.com/office/drawing/2014/main" val="2695379306"/>
                  </a:ext>
                </a:extLst>
              </a:tr>
              <a:tr h="494453">
                <a:tc>
                  <a:txBody>
                    <a:bodyPr/>
                    <a:lstStyle/>
                    <a:p>
                      <a:pPr algn="ctr"/>
                      <a:r>
                        <a:rPr kumimoji="1" lang="ja-JP" altLang="en-US" b="1" dirty="0">
                          <a:solidFill>
                            <a:srgbClr val="0000FF"/>
                          </a:solidFill>
                        </a:rPr>
                        <a:t>参加の価値</a:t>
                      </a:r>
                    </a:p>
                  </a:txBody>
                  <a:tcPr anchor="ctr"/>
                </a:tc>
                <a:extLst>
                  <a:ext uri="{0D108BD9-81ED-4DB2-BD59-A6C34878D82A}">
                    <a16:rowId xmlns:a16="http://schemas.microsoft.com/office/drawing/2014/main" val="3041383706"/>
                  </a:ext>
                </a:extLst>
              </a:tr>
            </a:tbl>
          </a:graphicData>
        </a:graphic>
      </p:graphicFrame>
      <p:sp>
        <p:nvSpPr>
          <p:cNvPr id="24" name="矢印: 右 23">
            <a:extLst>
              <a:ext uri="{FF2B5EF4-FFF2-40B4-BE49-F238E27FC236}">
                <a16:creationId xmlns:a16="http://schemas.microsoft.com/office/drawing/2014/main" id="{EC13650B-3AC7-4793-A350-BD0D17BC7C57}"/>
              </a:ext>
            </a:extLst>
          </p:cNvPr>
          <p:cNvSpPr/>
          <p:nvPr/>
        </p:nvSpPr>
        <p:spPr>
          <a:xfrm>
            <a:off x="2518930" y="3282471"/>
            <a:ext cx="373380" cy="51079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5" name="矢印: 右 24">
            <a:extLst>
              <a:ext uri="{FF2B5EF4-FFF2-40B4-BE49-F238E27FC236}">
                <a16:creationId xmlns:a16="http://schemas.microsoft.com/office/drawing/2014/main" id="{0DC7C833-E627-43B6-A2DD-2FB6C2D55BC4}"/>
              </a:ext>
            </a:extLst>
          </p:cNvPr>
          <p:cNvSpPr/>
          <p:nvPr/>
        </p:nvSpPr>
        <p:spPr>
          <a:xfrm>
            <a:off x="4800322" y="3254762"/>
            <a:ext cx="373380" cy="51079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 name="テキスト ボックス 8">
            <a:extLst>
              <a:ext uri="{FF2B5EF4-FFF2-40B4-BE49-F238E27FC236}">
                <a16:creationId xmlns:a16="http://schemas.microsoft.com/office/drawing/2014/main" id="{E6F5526B-F8EB-46BD-AB67-011A42F959F9}"/>
              </a:ext>
            </a:extLst>
          </p:cNvPr>
          <p:cNvSpPr txBox="1"/>
          <p:nvPr/>
        </p:nvSpPr>
        <p:spPr>
          <a:xfrm>
            <a:off x="294969" y="5350789"/>
            <a:ext cx="2360087" cy="954107"/>
          </a:xfrm>
          <a:prstGeom prst="rect">
            <a:avLst/>
          </a:prstGeom>
          <a:noFill/>
        </p:spPr>
        <p:txBody>
          <a:bodyPr wrap="square" rtlCol="0">
            <a:spAutoFit/>
          </a:bodyPr>
          <a:lstStyle/>
          <a:p>
            <a:r>
              <a:rPr lang="ja-JP" altLang="en-US" sz="1400" dirty="0">
                <a:solidFill>
                  <a:schemeClr val="bg1"/>
                </a:solidFill>
              </a:rPr>
              <a:t>・便利で快適な画一的な</a:t>
            </a:r>
            <a:endParaRPr lang="en-US" altLang="ja-JP" sz="1400" dirty="0">
              <a:solidFill>
                <a:schemeClr val="bg1"/>
              </a:solidFill>
            </a:endParaRPr>
          </a:p>
          <a:p>
            <a:r>
              <a:rPr lang="ja-JP" altLang="en-US" sz="1400" dirty="0">
                <a:solidFill>
                  <a:schemeClr val="bg1"/>
                </a:solidFill>
              </a:rPr>
              <a:t>　ものをより安く</a:t>
            </a:r>
            <a:endParaRPr kumimoji="1" lang="ja-JP" altLang="en-US" sz="1400" dirty="0">
              <a:solidFill>
                <a:schemeClr val="bg1"/>
              </a:solidFill>
            </a:endParaRPr>
          </a:p>
          <a:p>
            <a:r>
              <a:rPr kumimoji="1" lang="ja-JP" altLang="en-US" sz="1400" dirty="0">
                <a:solidFill>
                  <a:schemeClr val="bg1"/>
                </a:solidFill>
              </a:rPr>
              <a:t>・大量生産・大量消費時代</a:t>
            </a:r>
            <a:endParaRPr kumimoji="1" lang="en-US" altLang="ja-JP" sz="1400" dirty="0">
              <a:solidFill>
                <a:schemeClr val="bg1"/>
              </a:solidFill>
            </a:endParaRPr>
          </a:p>
          <a:p>
            <a:r>
              <a:rPr kumimoji="1" lang="ja-JP" altLang="en-US" sz="1400" dirty="0">
                <a:solidFill>
                  <a:schemeClr val="bg1"/>
                </a:solidFill>
              </a:rPr>
              <a:t>・効率化・合理化</a:t>
            </a:r>
            <a:endParaRPr kumimoji="1" lang="en-US" altLang="ja-JP" sz="1400" dirty="0">
              <a:solidFill>
                <a:schemeClr val="bg1"/>
              </a:solidFill>
            </a:endParaRPr>
          </a:p>
        </p:txBody>
      </p:sp>
      <p:sp>
        <p:nvSpPr>
          <p:cNvPr id="26" name="テキスト ボックス 25">
            <a:extLst>
              <a:ext uri="{FF2B5EF4-FFF2-40B4-BE49-F238E27FC236}">
                <a16:creationId xmlns:a16="http://schemas.microsoft.com/office/drawing/2014/main" id="{1638BC3E-9770-465E-80AD-079587949231}"/>
              </a:ext>
            </a:extLst>
          </p:cNvPr>
          <p:cNvSpPr txBox="1"/>
          <p:nvPr/>
        </p:nvSpPr>
        <p:spPr>
          <a:xfrm>
            <a:off x="3627136" y="5400928"/>
            <a:ext cx="2472798" cy="307777"/>
          </a:xfrm>
          <a:prstGeom prst="rect">
            <a:avLst/>
          </a:prstGeom>
          <a:noFill/>
        </p:spPr>
        <p:txBody>
          <a:bodyPr wrap="square" rtlCol="0">
            <a:spAutoFit/>
          </a:bodyPr>
          <a:lstStyle/>
          <a:p>
            <a:r>
              <a:rPr kumimoji="1" lang="ja-JP" altLang="en-US" sz="1400" dirty="0">
                <a:solidFill>
                  <a:schemeClr val="bg1"/>
                </a:solidFill>
              </a:rPr>
              <a:t>ニーズ志向、顧客満足</a:t>
            </a:r>
          </a:p>
        </p:txBody>
      </p:sp>
      <p:sp>
        <p:nvSpPr>
          <p:cNvPr id="15" name="吹き出し: 角を丸めた四角形 14">
            <a:extLst>
              <a:ext uri="{FF2B5EF4-FFF2-40B4-BE49-F238E27FC236}">
                <a16:creationId xmlns:a16="http://schemas.microsoft.com/office/drawing/2014/main" id="{C8EAFD1D-B9BC-465E-814F-D5EF405B7D8E}"/>
              </a:ext>
            </a:extLst>
          </p:cNvPr>
          <p:cNvSpPr/>
          <p:nvPr/>
        </p:nvSpPr>
        <p:spPr>
          <a:xfrm>
            <a:off x="9133843" y="2002615"/>
            <a:ext cx="1209368" cy="542008"/>
          </a:xfrm>
          <a:prstGeom prst="wedgeRoundRectCallout">
            <a:avLst>
              <a:gd name="adj1" fmla="val -52308"/>
              <a:gd name="adj2" fmla="val 10515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Z</a:t>
            </a:r>
            <a:r>
              <a:rPr kumimoji="1" lang="ja-JP" altLang="en-US" sz="1200" b="1" dirty="0"/>
              <a:t>世代</a:t>
            </a:r>
            <a:endParaRPr kumimoji="1" lang="en-US" altLang="ja-JP" sz="1200" b="1" dirty="0"/>
          </a:p>
          <a:p>
            <a:pPr algn="ctr"/>
            <a:r>
              <a:rPr kumimoji="1" lang="ja-JP" altLang="en-US" sz="1200" b="1" dirty="0"/>
              <a:t>マイメン消費</a:t>
            </a:r>
          </a:p>
        </p:txBody>
      </p:sp>
      <p:sp>
        <p:nvSpPr>
          <p:cNvPr id="7" name="吹き出し: 角を丸めた四角形 6">
            <a:extLst>
              <a:ext uri="{FF2B5EF4-FFF2-40B4-BE49-F238E27FC236}">
                <a16:creationId xmlns:a16="http://schemas.microsoft.com/office/drawing/2014/main" id="{D39CB889-56AF-4EBA-8BDE-D1610487564B}"/>
              </a:ext>
            </a:extLst>
          </p:cNvPr>
          <p:cNvSpPr/>
          <p:nvPr/>
        </p:nvSpPr>
        <p:spPr>
          <a:xfrm>
            <a:off x="6508948" y="2019320"/>
            <a:ext cx="1966452" cy="525303"/>
          </a:xfrm>
          <a:prstGeom prst="wedgeRoundRectCallout">
            <a:avLst>
              <a:gd name="adj1" fmla="val 23009"/>
              <a:gd name="adj2" fmla="val 11365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エシカル消費</a:t>
            </a:r>
            <a:endParaRPr lang="en-US" altLang="ja-JP" sz="1200" b="1" dirty="0"/>
          </a:p>
          <a:p>
            <a:pPr algn="ctr"/>
            <a:r>
              <a:rPr kumimoji="1" lang="ja-JP" altLang="en-US" sz="1200" b="1" dirty="0"/>
              <a:t>（倫理的・道徳的）</a:t>
            </a:r>
          </a:p>
        </p:txBody>
      </p:sp>
      <p:sp>
        <p:nvSpPr>
          <p:cNvPr id="29" name="四角形: 角を丸くする 28">
            <a:extLst>
              <a:ext uri="{FF2B5EF4-FFF2-40B4-BE49-F238E27FC236}">
                <a16:creationId xmlns:a16="http://schemas.microsoft.com/office/drawing/2014/main" id="{9848FCCC-C6B7-4FA3-8CB9-C5247406AEF8}"/>
              </a:ext>
            </a:extLst>
          </p:cNvPr>
          <p:cNvSpPr/>
          <p:nvPr/>
        </p:nvSpPr>
        <p:spPr>
          <a:xfrm>
            <a:off x="186813" y="4579193"/>
            <a:ext cx="2497740" cy="152278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消費</a:t>
            </a:r>
            <a:endParaRPr kumimoji="1" lang="en-US" altLang="ja-JP" sz="3600" b="1" dirty="0"/>
          </a:p>
          <a:p>
            <a:pPr algn="ctr"/>
            <a:r>
              <a:rPr kumimoji="1" lang="ja-JP" altLang="en-US" sz="1400" dirty="0"/>
              <a:t>大量生産、大量消費、</a:t>
            </a:r>
            <a:endParaRPr kumimoji="1" lang="en-US" altLang="ja-JP" sz="1400" dirty="0"/>
          </a:p>
          <a:p>
            <a:pPr algn="ctr"/>
            <a:r>
              <a:rPr lang="ja-JP" altLang="en-US" sz="1400" dirty="0"/>
              <a:t>効率的、便利で快適、</a:t>
            </a:r>
            <a:endParaRPr lang="en-US" altLang="ja-JP" sz="1400" dirty="0"/>
          </a:p>
          <a:p>
            <a:pPr algn="ctr"/>
            <a:r>
              <a:rPr lang="ja-JP" altLang="en-US" sz="1400" dirty="0"/>
              <a:t>画一的なモノをより安く</a:t>
            </a:r>
            <a:endParaRPr kumimoji="1" lang="ja-JP" altLang="en-US" sz="1400" dirty="0"/>
          </a:p>
        </p:txBody>
      </p:sp>
      <p:sp>
        <p:nvSpPr>
          <p:cNvPr id="31" name="四角形: 角を丸くする 30">
            <a:extLst>
              <a:ext uri="{FF2B5EF4-FFF2-40B4-BE49-F238E27FC236}">
                <a16:creationId xmlns:a16="http://schemas.microsoft.com/office/drawing/2014/main" id="{15254CD1-70C6-4833-AA9E-EB9AA8923713}"/>
              </a:ext>
            </a:extLst>
          </p:cNvPr>
          <p:cNvSpPr/>
          <p:nvPr/>
        </p:nvSpPr>
        <p:spPr>
          <a:xfrm>
            <a:off x="7402764" y="4564448"/>
            <a:ext cx="4523523" cy="1527695"/>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応援</a:t>
            </a:r>
          </a:p>
          <a:p>
            <a:pPr algn="ctr"/>
            <a:r>
              <a:rPr lang="ja-JP" altLang="en-US" sz="1400" dirty="0"/>
              <a:t>心の豊かさ、</a:t>
            </a:r>
            <a:r>
              <a:rPr lang="ja-JP" altLang="en-US" sz="1400" dirty="0">
                <a:solidFill>
                  <a:schemeClr val="bg1"/>
                </a:solidFill>
              </a:rPr>
              <a:t>人間中心設計</a:t>
            </a:r>
            <a:endParaRPr lang="en-US" altLang="ja-JP" sz="1400" dirty="0">
              <a:solidFill>
                <a:schemeClr val="bg1"/>
              </a:solidFill>
            </a:endParaRPr>
          </a:p>
          <a:p>
            <a:pPr algn="ctr"/>
            <a:r>
              <a:rPr lang="ja-JP" altLang="en-US" sz="1400" dirty="0">
                <a:solidFill>
                  <a:schemeClr val="bg1"/>
                </a:solidFill>
              </a:rPr>
              <a:t>幸せに影響を与える商品・サービス</a:t>
            </a:r>
            <a:endParaRPr lang="en-US" altLang="ja-JP" sz="1400" dirty="0">
              <a:solidFill>
                <a:schemeClr val="bg1"/>
              </a:solidFill>
            </a:endParaRPr>
          </a:p>
          <a:p>
            <a:pPr algn="ctr"/>
            <a:r>
              <a:rPr lang="ja-JP" altLang="en-US" sz="1400" dirty="0">
                <a:solidFill>
                  <a:schemeClr val="bg1"/>
                </a:solidFill>
              </a:rPr>
              <a:t>応援したい相手へお金を払う</a:t>
            </a:r>
          </a:p>
        </p:txBody>
      </p:sp>
      <p:sp>
        <p:nvSpPr>
          <p:cNvPr id="32" name="テキスト ボックス 31">
            <a:extLst>
              <a:ext uri="{FF2B5EF4-FFF2-40B4-BE49-F238E27FC236}">
                <a16:creationId xmlns:a16="http://schemas.microsoft.com/office/drawing/2014/main" id="{1DDCD605-6008-4F9B-A1DB-F9ECC926DF57}"/>
              </a:ext>
            </a:extLst>
          </p:cNvPr>
          <p:cNvSpPr txBox="1"/>
          <p:nvPr/>
        </p:nvSpPr>
        <p:spPr>
          <a:xfrm>
            <a:off x="7615563" y="6272719"/>
            <a:ext cx="4258997" cy="369332"/>
          </a:xfrm>
          <a:prstGeom prst="rect">
            <a:avLst/>
          </a:prstGeom>
          <a:noFill/>
        </p:spPr>
        <p:txBody>
          <a:bodyPr wrap="square" rtlCol="0">
            <a:spAutoFit/>
          </a:bodyPr>
          <a:lstStyle/>
          <a:p>
            <a:pPr algn="ctr"/>
            <a:r>
              <a:rPr kumimoji="1" lang="ja-JP" altLang="en-US" b="1" dirty="0">
                <a:solidFill>
                  <a:srgbClr val="0033CC"/>
                </a:solidFill>
                <a:effectLst>
                  <a:glow rad="63500">
                    <a:schemeClr val="bg2">
                      <a:lumMod val="90000"/>
                    </a:schemeClr>
                  </a:glow>
                </a:effectLst>
              </a:rPr>
              <a:t>３人称、非地位財</a:t>
            </a:r>
            <a:endParaRPr kumimoji="1" lang="en-US" altLang="ja-JP" b="1" dirty="0">
              <a:solidFill>
                <a:srgbClr val="0033CC"/>
              </a:solidFill>
              <a:effectLst>
                <a:glow rad="63500">
                  <a:schemeClr val="bg2">
                    <a:lumMod val="90000"/>
                  </a:schemeClr>
                </a:glow>
              </a:effectLst>
            </a:endParaRPr>
          </a:p>
        </p:txBody>
      </p:sp>
      <p:sp>
        <p:nvSpPr>
          <p:cNvPr id="28" name="四角形: 角を丸くする 27">
            <a:extLst>
              <a:ext uri="{FF2B5EF4-FFF2-40B4-BE49-F238E27FC236}">
                <a16:creationId xmlns:a16="http://schemas.microsoft.com/office/drawing/2014/main" id="{B7BC186D-7B7C-4D5B-8F74-BDE9E13DE189}"/>
              </a:ext>
            </a:extLst>
          </p:cNvPr>
          <p:cNvSpPr/>
          <p:nvPr/>
        </p:nvSpPr>
        <p:spPr>
          <a:xfrm>
            <a:off x="2802194" y="4579193"/>
            <a:ext cx="2161692" cy="152769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消費</a:t>
            </a:r>
            <a:endParaRPr kumimoji="1" lang="en-US" altLang="ja-JP" sz="3600" b="1" dirty="0"/>
          </a:p>
          <a:p>
            <a:pPr algn="ctr"/>
            <a:r>
              <a:rPr kumimoji="1" lang="ja-JP" altLang="en-US" sz="1400" dirty="0"/>
              <a:t>ニーズ志向・顧客満足</a:t>
            </a:r>
            <a:endParaRPr kumimoji="1" lang="en-US" altLang="ja-JP" sz="1400" dirty="0"/>
          </a:p>
          <a:p>
            <a:pPr algn="ctr"/>
            <a:endParaRPr lang="en-US" altLang="ja-JP" sz="1400" dirty="0"/>
          </a:p>
          <a:p>
            <a:pPr algn="ctr"/>
            <a:endParaRPr kumimoji="1" lang="en-US" altLang="ja-JP" sz="1200" dirty="0"/>
          </a:p>
        </p:txBody>
      </p:sp>
      <p:sp>
        <p:nvSpPr>
          <p:cNvPr id="30" name="四角形: 角を丸くする 29">
            <a:extLst>
              <a:ext uri="{FF2B5EF4-FFF2-40B4-BE49-F238E27FC236}">
                <a16:creationId xmlns:a16="http://schemas.microsoft.com/office/drawing/2014/main" id="{53E18853-45B6-4D6B-A5DF-5E139FFAEA9C}"/>
              </a:ext>
            </a:extLst>
          </p:cNvPr>
          <p:cNvSpPr/>
          <p:nvPr/>
        </p:nvSpPr>
        <p:spPr>
          <a:xfrm>
            <a:off x="5107864" y="4579193"/>
            <a:ext cx="2088371" cy="1512947"/>
          </a:xfrm>
          <a:prstGeom prst="roundRect">
            <a:avLst/>
          </a:prstGeom>
          <a:gradFill flip="none" rotWithShape="1">
            <a:gsLst>
              <a:gs pos="0">
                <a:srgbClr val="9E23BF">
                  <a:tint val="66000"/>
                  <a:satMod val="160000"/>
                </a:srgbClr>
              </a:gs>
              <a:gs pos="50000">
                <a:srgbClr val="9E23BF">
                  <a:tint val="44500"/>
                  <a:satMod val="160000"/>
                </a:srgbClr>
              </a:gs>
              <a:gs pos="100000">
                <a:srgbClr val="9E23BF">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t>所属</a:t>
            </a:r>
            <a:r>
              <a:rPr kumimoji="1" lang="ja-JP" altLang="en-US" sz="3200" b="1" dirty="0"/>
              <a:t>欲求</a:t>
            </a:r>
            <a:endParaRPr kumimoji="1" lang="en-US" altLang="ja-JP" sz="3200" b="1" dirty="0"/>
          </a:p>
        </p:txBody>
      </p:sp>
      <p:sp>
        <p:nvSpPr>
          <p:cNvPr id="5" name="テキスト ボックス 4">
            <a:extLst>
              <a:ext uri="{FF2B5EF4-FFF2-40B4-BE49-F238E27FC236}">
                <a16:creationId xmlns:a16="http://schemas.microsoft.com/office/drawing/2014/main" id="{027AA4C3-3D3C-4C43-A6C1-68E803CF156F}"/>
              </a:ext>
            </a:extLst>
          </p:cNvPr>
          <p:cNvSpPr txBox="1"/>
          <p:nvPr/>
        </p:nvSpPr>
        <p:spPr>
          <a:xfrm>
            <a:off x="801361" y="6265565"/>
            <a:ext cx="3063062" cy="369332"/>
          </a:xfrm>
          <a:prstGeom prst="rect">
            <a:avLst/>
          </a:prstGeom>
          <a:noFill/>
        </p:spPr>
        <p:txBody>
          <a:bodyPr wrap="square" rtlCol="0">
            <a:spAutoFit/>
          </a:bodyPr>
          <a:lstStyle/>
          <a:p>
            <a:pPr algn="ctr"/>
            <a:r>
              <a:rPr kumimoji="1" lang="ja-JP" altLang="en-US" b="1" dirty="0">
                <a:solidFill>
                  <a:srgbClr val="C00000"/>
                </a:solidFill>
              </a:rPr>
              <a:t>１人称、地位財</a:t>
            </a:r>
          </a:p>
        </p:txBody>
      </p:sp>
      <p:sp>
        <p:nvSpPr>
          <p:cNvPr id="33" name="テキスト ボックス 32">
            <a:extLst>
              <a:ext uri="{FF2B5EF4-FFF2-40B4-BE49-F238E27FC236}">
                <a16:creationId xmlns:a16="http://schemas.microsoft.com/office/drawing/2014/main" id="{93582981-DEEC-42BB-86A6-98B4543F8556}"/>
              </a:ext>
            </a:extLst>
          </p:cNvPr>
          <p:cNvSpPr txBox="1"/>
          <p:nvPr/>
        </p:nvSpPr>
        <p:spPr>
          <a:xfrm>
            <a:off x="4591708" y="6270479"/>
            <a:ext cx="3063062" cy="369332"/>
          </a:xfrm>
          <a:prstGeom prst="rect">
            <a:avLst/>
          </a:prstGeom>
          <a:noFill/>
        </p:spPr>
        <p:txBody>
          <a:bodyPr wrap="square" rtlCol="0">
            <a:spAutoFit/>
          </a:bodyPr>
          <a:lstStyle/>
          <a:p>
            <a:pPr algn="ctr"/>
            <a:r>
              <a:rPr lang="ja-JP" altLang="en-US" b="1" dirty="0">
                <a:solidFill>
                  <a:srgbClr val="9E23BF"/>
                </a:solidFill>
              </a:rPr>
              <a:t>２</a:t>
            </a:r>
            <a:r>
              <a:rPr kumimoji="1" lang="ja-JP" altLang="en-US" b="1" dirty="0">
                <a:solidFill>
                  <a:srgbClr val="9E23BF"/>
                </a:solidFill>
              </a:rPr>
              <a:t>人称、非地位財</a:t>
            </a:r>
          </a:p>
        </p:txBody>
      </p:sp>
    </p:spTree>
    <p:extLst>
      <p:ext uri="{BB962C8B-B14F-4D97-AF65-F5344CB8AC3E}">
        <p14:creationId xmlns:p14="http://schemas.microsoft.com/office/powerpoint/2010/main" val="2176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ベネフィット - 市場調査・マーケティングリサーチ会社のアスマーク">
            <a:extLst>
              <a:ext uri="{FF2B5EF4-FFF2-40B4-BE49-F238E27FC236}">
                <a16:creationId xmlns:a16="http://schemas.microsoft.com/office/drawing/2014/main" id="{B7397DD3-E505-4173-85B0-49B36E5D8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09" y="2909356"/>
            <a:ext cx="10930650" cy="38481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36507CBF-9206-47C7-BE52-E390B7D4F079}"/>
              </a:ext>
            </a:extLst>
          </p:cNvPr>
          <p:cNvSpPr txBox="1"/>
          <p:nvPr/>
        </p:nvSpPr>
        <p:spPr>
          <a:xfrm>
            <a:off x="1135579" y="1461492"/>
            <a:ext cx="10227640" cy="1015663"/>
          </a:xfrm>
          <a:prstGeom prst="rect">
            <a:avLst/>
          </a:prstGeom>
          <a:noFill/>
        </p:spPr>
        <p:txBody>
          <a:bodyPr wrap="square" rtlCol="0">
            <a:spAutoFit/>
          </a:bodyPr>
          <a:lstStyle/>
          <a:p>
            <a:r>
              <a:rPr kumimoji="1" lang="ja-JP" altLang="en-US" sz="2000" b="1" dirty="0">
                <a:effectLst>
                  <a:glow rad="127000">
                    <a:schemeClr val="bg2">
                      <a:lumMod val="90000"/>
                    </a:schemeClr>
                  </a:glow>
                </a:effectLst>
              </a:rPr>
              <a:t>その商品・サービスを購入すると、購入者にとってどんな</a:t>
            </a:r>
            <a:r>
              <a:rPr kumimoji="1" lang="ja-JP" altLang="en-US" sz="2000" b="1" dirty="0">
                <a:solidFill>
                  <a:srgbClr val="C00000"/>
                </a:solidFill>
                <a:effectLst>
                  <a:glow rad="127000">
                    <a:schemeClr val="bg2">
                      <a:lumMod val="90000"/>
                    </a:schemeClr>
                  </a:glow>
                </a:effectLst>
              </a:rPr>
              <a:t>いいこと</a:t>
            </a:r>
            <a:r>
              <a:rPr kumimoji="1" lang="ja-JP" altLang="en-US" sz="2000" b="1" dirty="0">
                <a:effectLst>
                  <a:glow rad="127000">
                    <a:schemeClr val="bg2">
                      <a:lumMod val="90000"/>
                    </a:schemeClr>
                  </a:glow>
                </a:effectLst>
              </a:rPr>
              <a:t>があるのか？</a:t>
            </a:r>
            <a:endParaRPr kumimoji="1" lang="en-US" altLang="ja-JP" sz="2000" b="1" dirty="0">
              <a:effectLst>
                <a:glow rad="127000">
                  <a:schemeClr val="bg2">
                    <a:lumMod val="90000"/>
                  </a:schemeClr>
                </a:glow>
              </a:effectLst>
            </a:endParaRPr>
          </a:p>
          <a:p>
            <a:r>
              <a:rPr lang="ja-JP" altLang="en-US" sz="2000" b="1" dirty="0">
                <a:effectLst>
                  <a:glow rad="127000">
                    <a:schemeClr val="bg2">
                      <a:lumMod val="90000"/>
                    </a:schemeClr>
                  </a:glow>
                </a:effectLst>
              </a:rPr>
              <a:t>どんな</a:t>
            </a:r>
            <a:r>
              <a:rPr lang="ja-JP" altLang="en-US" sz="2000" b="1" dirty="0">
                <a:solidFill>
                  <a:srgbClr val="C00000"/>
                </a:solidFill>
                <a:effectLst>
                  <a:glow rad="127000">
                    <a:schemeClr val="bg2">
                      <a:lumMod val="90000"/>
                    </a:schemeClr>
                  </a:glow>
                </a:effectLst>
              </a:rPr>
              <a:t>悩みや苦しみから解放</a:t>
            </a:r>
            <a:r>
              <a:rPr lang="ja-JP" altLang="en-US" sz="2000" b="1" dirty="0">
                <a:effectLst>
                  <a:glow rad="127000">
                    <a:schemeClr val="bg2">
                      <a:lumMod val="90000"/>
                    </a:schemeClr>
                  </a:glow>
                </a:effectLst>
              </a:rPr>
              <a:t>してくれるのか？</a:t>
            </a:r>
            <a:endParaRPr kumimoji="1" lang="en-US" altLang="ja-JP" sz="2000" b="1" dirty="0">
              <a:effectLst>
                <a:glow rad="127000">
                  <a:schemeClr val="bg2">
                    <a:lumMod val="90000"/>
                  </a:schemeClr>
                </a:glow>
              </a:effectLst>
            </a:endParaRPr>
          </a:p>
          <a:p>
            <a:r>
              <a:rPr kumimoji="1" lang="ja-JP" altLang="en-US" sz="2000" b="1" dirty="0">
                <a:effectLst>
                  <a:glow rad="127000">
                    <a:schemeClr val="bg2">
                      <a:lumMod val="90000"/>
                    </a:schemeClr>
                  </a:glow>
                </a:effectLst>
              </a:rPr>
              <a:t>人は商品・サービスが欲しいのではなくて、それを買った結果得られるものが欲しい</a:t>
            </a:r>
          </a:p>
        </p:txBody>
      </p:sp>
      <p:sp>
        <p:nvSpPr>
          <p:cNvPr id="3" name="テキスト ボックス 2">
            <a:extLst>
              <a:ext uri="{FF2B5EF4-FFF2-40B4-BE49-F238E27FC236}">
                <a16:creationId xmlns:a16="http://schemas.microsoft.com/office/drawing/2014/main" id="{0EB2A8D8-C7BA-4CD7-B8FD-E493F6F63EF5}"/>
              </a:ext>
            </a:extLst>
          </p:cNvPr>
          <p:cNvSpPr txBox="1"/>
          <p:nvPr/>
        </p:nvSpPr>
        <p:spPr>
          <a:xfrm>
            <a:off x="2328855" y="3179617"/>
            <a:ext cx="1114421" cy="338554"/>
          </a:xfrm>
          <a:prstGeom prst="rect">
            <a:avLst/>
          </a:prstGeom>
          <a:noFill/>
        </p:spPr>
        <p:txBody>
          <a:bodyPr wrap="square" rtlCol="0">
            <a:spAutoFit/>
          </a:bodyPr>
          <a:lstStyle/>
          <a:p>
            <a:r>
              <a:rPr kumimoji="1" lang="ja-JP" altLang="en-US" sz="1600" dirty="0"/>
              <a:t>（特徴）</a:t>
            </a:r>
          </a:p>
        </p:txBody>
      </p:sp>
      <p:sp>
        <p:nvSpPr>
          <p:cNvPr id="5" name="テキスト ボックス 4">
            <a:extLst>
              <a:ext uri="{FF2B5EF4-FFF2-40B4-BE49-F238E27FC236}">
                <a16:creationId xmlns:a16="http://schemas.microsoft.com/office/drawing/2014/main" id="{F4132A58-3E69-46E9-8361-BE48B82317AF}"/>
              </a:ext>
            </a:extLst>
          </p:cNvPr>
          <p:cNvSpPr txBox="1"/>
          <p:nvPr/>
        </p:nvSpPr>
        <p:spPr>
          <a:xfrm>
            <a:off x="3492934" y="-9665"/>
            <a:ext cx="4927584" cy="1569660"/>
          </a:xfrm>
          <a:prstGeom prst="rect">
            <a:avLst/>
          </a:prstGeom>
          <a:noFill/>
        </p:spPr>
        <p:txBody>
          <a:bodyPr wrap="square" rtlCol="0">
            <a:spAutoFit/>
          </a:bodyPr>
          <a:lstStyle/>
          <a:p>
            <a:pPr algn="ctr"/>
            <a:r>
              <a:rPr kumimoji="1" lang="en-US" altLang="ja-JP" sz="9600" b="1" dirty="0">
                <a:solidFill>
                  <a:srgbClr val="FF0000"/>
                </a:solidFill>
                <a:effectLst>
                  <a:glow rad="228600">
                    <a:schemeClr val="accent3">
                      <a:satMod val="175000"/>
                      <a:alpha val="40000"/>
                    </a:schemeClr>
                  </a:glow>
                </a:effectLst>
              </a:rPr>
              <a:t>Benefit</a:t>
            </a:r>
            <a:endParaRPr kumimoji="1" lang="ja-JP" altLang="en-US" sz="11500" b="1" dirty="0">
              <a:solidFill>
                <a:srgbClr val="FF0000"/>
              </a:solidFill>
              <a:effectLst>
                <a:glow rad="228600">
                  <a:schemeClr val="accent3">
                    <a:satMod val="175000"/>
                    <a:alpha val="40000"/>
                  </a:schemeClr>
                </a:glow>
              </a:effectLst>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インク 3">
                <a:extLst>
                  <a:ext uri="{FF2B5EF4-FFF2-40B4-BE49-F238E27FC236}">
                    <a16:creationId xmlns:a16="http://schemas.microsoft.com/office/drawing/2014/main" id="{AF9F8B10-D49A-4D88-A8C7-E4DA1A0AB3CD}"/>
                  </a:ext>
                </a:extLst>
              </p14:cNvPr>
              <p14:cNvContentPartPr/>
              <p14:nvPr/>
            </p14:nvContentPartPr>
            <p14:xfrm>
              <a:off x="7763865" y="2909355"/>
              <a:ext cx="4248720" cy="1184085"/>
            </p14:xfrm>
          </p:contentPart>
        </mc:Choice>
        <mc:Fallback xmlns="">
          <p:pic>
            <p:nvPicPr>
              <p:cNvPr id="4" name="インク 3">
                <a:extLst>
                  <a:ext uri="{FF2B5EF4-FFF2-40B4-BE49-F238E27FC236}">
                    <a16:creationId xmlns:a16="http://schemas.microsoft.com/office/drawing/2014/main" id="{AF9F8B10-D49A-4D88-A8C7-E4DA1A0AB3CD}"/>
                  </a:ext>
                </a:extLst>
              </p:cNvPr>
              <p:cNvPicPr/>
              <p:nvPr/>
            </p:nvPicPr>
            <p:blipFill>
              <a:blip r:embed="rId4"/>
              <a:stretch>
                <a:fillRect/>
              </a:stretch>
            </p:blipFill>
            <p:spPr>
              <a:xfrm>
                <a:off x="7700865" y="2531341"/>
                <a:ext cx="4374360" cy="1939754"/>
              </a:xfrm>
              <a:prstGeom prst="rect">
                <a:avLst/>
              </a:prstGeom>
            </p:spPr>
          </p:pic>
        </mc:Fallback>
      </mc:AlternateContent>
    </p:spTree>
    <p:extLst>
      <p:ext uri="{BB962C8B-B14F-4D97-AF65-F5344CB8AC3E}">
        <p14:creationId xmlns:p14="http://schemas.microsoft.com/office/powerpoint/2010/main" val="1723215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5FB05C-ACC7-4D32-BA32-A714DF03F79F}"/>
              </a:ext>
            </a:extLst>
          </p:cNvPr>
          <p:cNvSpPr txBox="1"/>
          <p:nvPr/>
        </p:nvSpPr>
        <p:spPr>
          <a:xfrm>
            <a:off x="2728913" y="500063"/>
            <a:ext cx="9015412" cy="1107996"/>
          </a:xfrm>
          <a:prstGeom prst="rect">
            <a:avLst/>
          </a:prstGeom>
          <a:noFill/>
        </p:spPr>
        <p:txBody>
          <a:bodyPr wrap="square" rtlCol="0">
            <a:spAutoFit/>
          </a:bodyPr>
          <a:lstStyle/>
          <a:p>
            <a:pPr algn="ctr"/>
            <a:r>
              <a:rPr lang="ja-JP" altLang="en-US" sz="6600" b="1" dirty="0"/>
              <a:t>人の欲求　</a:t>
            </a:r>
            <a:r>
              <a:rPr lang="ja-JP" altLang="en-US" sz="1600" b="1" dirty="0">
                <a:solidFill>
                  <a:schemeClr val="bg2">
                    <a:lumMod val="75000"/>
                  </a:schemeClr>
                </a:solidFill>
              </a:rPr>
              <a:t>出所：ザ・コピーライティング　神田昌典著</a:t>
            </a:r>
            <a:endParaRPr kumimoji="1" lang="ja-JP" altLang="en-US" sz="6600" b="1" dirty="0">
              <a:solidFill>
                <a:schemeClr val="bg2">
                  <a:lumMod val="75000"/>
                </a:schemeClr>
              </a:solidFill>
            </a:endParaRPr>
          </a:p>
        </p:txBody>
      </p:sp>
      <p:graphicFrame>
        <p:nvGraphicFramePr>
          <p:cNvPr id="5" name="表 5">
            <a:extLst>
              <a:ext uri="{FF2B5EF4-FFF2-40B4-BE49-F238E27FC236}">
                <a16:creationId xmlns:a16="http://schemas.microsoft.com/office/drawing/2014/main" id="{0791FE2B-556B-4984-8CB2-1E1C4DADEBF0}"/>
              </a:ext>
            </a:extLst>
          </p:cNvPr>
          <p:cNvGraphicFramePr>
            <a:graphicFrameLocks noGrp="1"/>
          </p:cNvGraphicFramePr>
          <p:nvPr/>
        </p:nvGraphicFramePr>
        <p:xfrm>
          <a:off x="747712" y="1608059"/>
          <a:ext cx="10982325" cy="4878462"/>
        </p:xfrm>
        <a:graphic>
          <a:graphicData uri="http://schemas.openxmlformats.org/drawingml/2006/table">
            <a:tbl>
              <a:tblPr firstRow="1" bandRow="1">
                <a:tableStyleId>{D27102A9-8310-4765-A935-A1911B00CA55}</a:tableStyleId>
              </a:tblPr>
              <a:tblGrid>
                <a:gridCol w="3660775">
                  <a:extLst>
                    <a:ext uri="{9D8B030D-6E8A-4147-A177-3AD203B41FA5}">
                      <a16:colId xmlns:a16="http://schemas.microsoft.com/office/drawing/2014/main" val="2047588625"/>
                    </a:ext>
                  </a:extLst>
                </a:gridCol>
                <a:gridCol w="3660775">
                  <a:extLst>
                    <a:ext uri="{9D8B030D-6E8A-4147-A177-3AD203B41FA5}">
                      <a16:colId xmlns:a16="http://schemas.microsoft.com/office/drawing/2014/main" val="2810250777"/>
                    </a:ext>
                  </a:extLst>
                </a:gridCol>
                <a:gridCol w="3660775">
                  <a:extLst>
                    <a:ext uri="{9D8B030D-6E8A-4147-A177-3AD203B41FA5}">
                      <a16:colId xmlns:a16="http://schemas.microsoft.com/office/drawing/2014/main" val="3671436700"/>
                    </a:ext>
                  </a:extLst>
                </a:gridCol>
              </a:tblGrid>
              <a:tr h="813077">
                <a:tc>
                  <a:txBody>
                    <a:bodyPr/>
                    <a:lstStyle/>
                    <a:p>
                      <a:r>
                        <a:rPr kumimoji="1" lang="ja-JP" altLang="en-US" b="1" dirty="0"/>
                        <a:t>収入を増やす</a:t>
                      </a:r>
                      <a:endParaRPr kumimoji="1" lang="en-US" altLang="ja-JP" b="1" dirty="0"/>
                    </a:p>
                    <a:p>
                      <a:r>
                        <a:rPr kumimoji="1" lang="ja-JP" altLang="en-US" b="1" dirty="0"/>
                        <a:t>（儲かる、稼げる）</a:t>
                      </a:r>
                    </a:p>
                  </a:txBody>
                  <a:tcPr anchor="ctr"/>
                </a:tc>
                <a:tc>
                  <a:txBody>
                    <a:bodyPr/>
                    <a:lstStyle/>
                    <a:p>
                      <a:r>
                        <a:rPr kumimoji="1" lang="ja-JP" altLang="en-US" b="1" dirty="0"/>
                        <a:t>喜び</a:t>
                      </a:r>
                    </a:p>
                  </a:txBody>
                  <a:tcPr anchor="ctr"/>
                </a:tc>
                <a:tc>
                  <a:txBody>
                    <a:bodyPr/>
                    <a:lstStyle/>
                    <a:p>
                      <a:r>
                        <a:rPr kumimoji="1" lang="ja-JP" altLang="en-US" b="1" dirty="0"/>
                        <a:t>みんなと同じでいたい</a:t>
                      </a:r>
                    </a:p>
                  </a:txBody>
                  <a:tcPr anchor="ctr"/>
                </a:tc>
                <a:extLst>
                  <a:ext uri="{0D108BD9-81ED-4DB2-BD59-A6C34878D82A}">
                    <a16:rowId xmlns:a16="http://schemas.microsoft.com/office/drawing/2014/main" val="3523211375"/>
                  </a:ext>
                </a:extLst>
              </a:tr>
              <a:tr h="813077">
                <a:tc>
                  <a:txBody>
                    <a:bodyPr/>
                    <a:lstStyle/>
                    <a:p>
                      <a:r>
                        <a:rPr kumimoji="1" lang="ja-JP" altLang="en-US" b="1" dirty="0"/>
                        <a:t>お金を節約する</a:t>
                      </a:r>
                      <a:endParaRPr kumimoji="1" lang="en-US" altLang="ja-JP" b="1" dirty="0"/>
                    </a:p>
                  </a:txBody>
                  <a:tcPr anchor="ctr"/>
                </a:tc>
                <a:tc>
                  <a:txBody>
                    <a:bodyPr/>
                    <a:lstStyle/>
                    <a:p>
                      <a:r>
                        <a:rPr kumimoji="1" lang="ja-JP" altLang="en-US" b="1" dirty="0"/>
                        <a:t>家事・仕事などをもっとラクに</a:t>
                      </a:r>
                    </a:p>
                  </a:txBody>
                  <a:tcPr anchor="ctr"/>
                </a:tc>
                <a:tc>
                  <a:txBody>
                    <a:bodyPr/>
                    <a:lstStyle/>
                    <a:p>
                      <a:r>
                        <a:rPr kumimoji="1" lang="ja-JP" altLang="en-US" b="1" dirty="0"/>
                        <a:t>人と違っていたい</a:t>
                      </a:r>
                    </a:p>
                  </a:txBody>
                  <a:tcPr anchor="ctr"/>
                </a:tc>
                <a:extLst>
                  <a:ext uri="{0D108BD9-81ED-4DB2-BD59-A6C34878D82A}">
                    <a16:rowId xmlns:a16="http://schemas.microsoft.com/office/drawing/2014/main" val="2697330897"/>
                  </a:ext>
                </a:extLst>
              </a:tr>
              <a:tr h="813077">
                <a:tc>
                  <a:txBody>
                    <a:bodyPr/>
                    <a:lstStyle/>
                    <a:p>
                      <a:r>
                        <a:rPr kumimoji="1" lang="ja-JP" altLang="en-US" b="1" dirty="0"/>
                        <a:t>退職後（老後）の生活の安心</a:t>
                      </a:r>
                      <a:endParaRPr kumimoji="1" lang="en-US" altLang="ja-JP" b="1" dirty="0"/>
                    </a:p>
                  </a:txBody>
                  <a:tcPr anchor="ctr"/>
                </a:tc>
                <a:tc>
                  <a:txBody>
                    <a:bodyPr/>
                    <a:lstStyle/>
                    <a:p>
                      <a:r>
                        <a:rPr kumimoji="1" lang="ja-JP" altLang="en-US" b="1" dirty="0"/>
                        <a:t>快適さ</a:t>
                      </a:r>
                    </a:p>
                  </a:txBody>
                  <a:tcPr anchor="ctr"/>
                </a:tc>
                <a:tc>
                  <a:txBody>
                    <a:bodyPr/>
                    <a:lstStyle/>
                    <a:p>
                      <a:r>
                        <a:rPr kumimoji="1" lang="ja-JP" altLang="en-US" b="1" dirty="0"/>
                        <a:t>人気者になりたい</a:t>
                      </a:r>
                    </a:p>
                  </a:txBody>
                  <a:tcPr anchor="ctr"/>
                </a:tc>
                <a:extLst>
                  <a:ext uri="{0D108BD9-81ED-4DB2-BD59-A6C34878D82A}">
                    <a16:rowId xmlns:a16="http://schemas.microsoft.com/office/drawing/2014/main" val="3071775107"/>
                  </a:ext>
                </a:extLst>
              </a:tr>
              <a:tr h="813077">
                <a:tc>
                  <a:txBody>
                    <a:bodyPr/>
                    <a:lstStyle/>
                    <a:p>
                      <a:r>
                        <a:rPr kumimoji="1" lang="ja-JP" altLang="en-US" b="1" dirty="0"/>
                        <a:t>もっと健康に</a:t>
                      </a:r>
                    </a:p>
                  </a:txBody>
                  <a:tcPr anchor="ctr"/>
                </a:tc>
                <a:tc>
                  <a:txBody>
                    <a:bodyPr/>
                    <a:lstStyle/>
                    <a:p>
                      <a:r>
                        <a:rPr kumimoji="1" lang="ja-JP" altLang="en-US" b="1" dirty="0"/>
                        <a:t>やせる</a:t>
                      </a:r>
                    </a:p>
                  </a:txBody>
                  <a:tcPr anchor="ctr"/>
                </a:tc>
                <a:tc>
                  <a:txBody>
                    <a:bodyPr/>
                    <a:lstStyle/>
                    <a:p>
                      <a:r>
                        <a:rPr kumimoji="1" lang="ja-JP" altLang="en-US" b="1" dirty="0"/>
                        <a:t>人からよく見られたい</a:t>
                      </a:r>
                    </a:p>
                  </a:txBody>
                  <a:tcPr anchor="ctr"/>
                </a:tc>
                <a:extLst>
                  <a:ext uri="{0D108BD9-81ED-4DB2-BD59-A6C34878D82A}">
                    <a16:rowId xmlns:a16="http://schemas.microsoft.com/office/drawing/2014/main" val="2505969770"/>
                  </a:ext>
                </a:extLst>
              </a:tr>
              <a:tr h="813077">
                <a:tc>
                  <a:txBody>
                    <a:bodyPr/>
                    <a:lstStyle/>
                    <a:p>
                      <a:r>
                        <a:rPr kumimoji="1" lang="ja-JP" altLang="en-US" b="1" dirty="0"/>
                        <a:t>仕事やビジネスで成功する</a:t>
                      </a:r>
                    </a:p>
                  </a:txBody>
                  <a:tcPr anchor="ctr"/>
                </a:tc>
                <a:tc>
                  <a:txBody>
                    <a:bodyPr/>
                    <a:lstStyle/>
                    <a:p>
                      <a:r>
                        <a:rPr kumimoji="1" lang="ja-JP" altLang="en-US" b="1" dirty="0"/>
                        <a:t>心配から解放される</a:t>
                      </a:r>
                    </a:p>
                  </a:txBody>
                  <a:tcPr anchor="ctr"/>
                </a:tc>
                <a:tc>
                  <a:txBody>
                    <a:bodyPr/>
                    <a:lstStyle/>
                    <a:p>
                      <a:r>
                        <a:rPr kumimoji="1" lang="ja-JP" altLang="en-US" b="1" dirty="0"/>
                        <a:t>注目されたい</a:t>
                      </a:r>
                    </a:p>
                  </a:txBody>
                  <a:tcPr anchor="ctr"/>
                </a:tc>
                <a:extLst>
                  <a:ext uri="{0D108BD9-81ED-4DB2-BD59-A6C34878D82A}">
                    <a16:rowId xmlns:a16="http://schemas.microsoft.com/office/drawing/2014/main" val="1380825672"/>
                  </a:ext>
                </a:extLst>
              </a:tr>
              <a:tr h="813077">
                <a:tc>
                  <a:txBody>
                    <a:bodyPr/>
                    <a:lstStyle/>
                    <a:p>
                      <a:r>
                        <a:rPr kumimoji="1" lang="ja-JP" altLang="en-US" b="1" dirty="0"/>
                        <a:t>名声</a:t>
                      </a:r>
                    </a:p>
                  </a:txBody>
                  <a:tcPr anchor="ctr"/>
                </a:tc>
                <a:tc>
                  <a:txBody>
                    <a:bodyPr/>
                    <a:lstStyle/>
                    <a:p>
                      <a:r>
                        <a:rPr kumimoji="1" lang="ja-JP" altLang="en-US" b="1" dirty="0"/>
                        <a:t>異性にモテる</a:t>
                      </a:r>
                    </a:p>
                  </a:txBody>
                  <a:tcPr anchor="ctr"/>
                </a:tc>
                <a:tc>
                  <a:txBody>
                    <a:bodyPr/>
                    <a:lstStyle/>
                    <a:p>
                      <a:endParaRPr kumimoji="1" lang="ja-JP" altLang="en-US" b="1" dirty="0"/>
                    </a:p>
                  </a:txBody>
                  <a:tcPr anchor="ctr"/>
                </a:tc>
                <a:extLst>
                  <a:ext uri="{0D108BD9-81ED-4DB2-BD59-A6C34878D82A}">
                    <a16:rowId xmlns:a16="http://schemas.microsoft.com/office/drawing/2014/main" val="3860326741"/>
                  </a:ext>
                </a:extLst>
              </a:tr>
            </a:tbl>
          </a:graphicData>
        </a:graphic>
      </p:graphicFrame>
    </p:spTree>
    <p:extLst>
      <p:ext uri="{BB962C8B-B14F-4D97-AF65-F5344CB8AC3E}">
        <p14:creationId xmlns:p14="http://schemas.microsoft.com/office/powerpoint/2010/main" val="342501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ものづくりに携わる人は、この25年で800万人も消えている ファクトリエ・山田氏が挑む「作り手の想いで買う」という世界 - ログミーBiz">
            <a:extLst>
              <a:ext uri="{FF2B5EF4-FFF2-40B4-BE49-F238E27FC236}">
                <a16:creationId xmlns:a16="http://schemas.microsoft.com/office/drawing/2014/main" id="{1286D829-450D-4456-979D-E122E52F1B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89" b="9232"/>
          <a:stretch/>
        </p:blipFill>
        <p:spPr bwMode="auto">
          <a:xfrm>
            <a:off x="424058" y="610821"/>
            <a:ext cx="10484448" cy="5739976"/>
          </a:xfrm>
          <a:prstGeom prst="rect">
            <a:avLst/>
          </a:prstGeom>
          <a:noFill/>
          <a:extLst>
            <a:ext uri="{909E8E84-426E-40DD-AFC4-6F175D3DCCD1}">
              <a14:hiddenFill xmlns:a14="http://schemas.microsoft.com/office/drawing/2010/main">
                <a:solidFill>
                  <a:srgbClr val="FFFFFF"/>
                </a:solidFill>
              </a14:hiddenFill>
            </a:ext>
          </a:extLst>
        </p:spPr>
      </p:pic>
      <p:sp>
        <p:nvSpPr>
          <p:cNvPr id="3" name="吹き出し: 角を丸めた四角形 2">
            <a:extLst>
              <a:ext uri="{FF2B5EF4-FFF2-40B4-BE49-F238E27FC236}">
                <a16:creationId xmlns:a16="http://schemas.microsoft.com/office/drawing/2014/main" id="{D4C08304-FFC2-420D-AB39-B6B681DCB3F5}"/>
              </a:ext>
            </a:extLst>
          </p:cNvPr>
          <p:cNvSpPr/>
          <p:nvPr/>
        </p:nvSpPr>
        <p:spPr>
          <a:xfrm>
            <a:off x="3065455" y="6072190"/>
            <a:ext cx="1550194" cy="438902"/>
          </a:xfrm>
          <a:prstGeom prst="wedgeRoundRectCallout">
            <a:avLst>
              <a:gd name="adj1" fmla="val -4850"/>
              <a:gd name="adj2" fmla="val -1085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理念体系</a:t>
            </a:r>
            <a:endParaRPr kumimoji="1" lang="ja-JP" altLang="en-US" b="1"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インク 3">
                <a:extLst>
                  <a:ext uri="{FF2B5EF4-FFF2-40B4-BE49-F238E27FC236}">
                    <a16:creationId xmlns:a16="http://schemas.microsoft.com/office/drawing/2014/main" id="{C4655F4F-6CC9-4E79-999F-7CC67DDECC23}"/>
                  </a:ext>
                </a:extLst>
              </p14:cNvPr>
              <p14:cNvContentPartPr/>
              <p14:nvPr/>
            </p14:nvContentPartPr>
            <p14:xfrm>
              <a:off x="4387273" y="4626662"/>
              <a:ext cx="4636654" cy="88013"/>
            </p14:xfrm>
          </p:contentPart>
        </mc:Choice>
        <mc:Fallback xmlns="">
          <p:pic>
            <p:nvPicPr>
              <p:cNvPr id="4" name="インク 3">
                <a:extLst>
                  <a:ext uri="{FF2B5EF4-FFF2-40B4-BE49-F238E27FC236}">
                    <a16:creationId xmlns:a16="http://schemas.microsoft.com/office/drawing/2014/main" id="{C4655F4F-6CC9-4E79-999F-7CC67DDECC23}"/>
                  </a:ext>
                </a:extLst>
              </p:cNvPr>
              <p:cNvPicPr/>
              <p:nvPr/>
            </p:nvPicPr>
            <p:blipFill>
              <a:blip r:embed="rId5"/>
              <a:stretch>
                <a:fillRect/>
              </a:stretch>
            </p:blipFill>
            <p:spPr>
              <a:xfrm>
                <a:off x="4324251" y="4247918"/>
                <a:ext cx="4762339" cy="84514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インク 4">
                <a:extLst>
                  <a:ext uri="{FF2B5EF4-FFF2-40B4-BE49-F238E27FC236}">
                    <a16:creationId xmlns:a16="http://schemas.microsoft.com/office/drawing/2014/main" id="{4D9D86C1-A995-4968-820C-902A161ACA2A}"/>
                  </a:ext>
                </a:extLst>
              </p14:cNvPr>
              <p14:cNvContentPartPr/>
              <p14:nvPr/>
            </p14:nvContentPartPr>
            <p14:xfrm>
              <a:off x="3204213" y="5714450"/>
              <a:ext cx="6955786" cy="45719"/>
            </p14:xfrm>
          </p:contentPart>
        </mc:Choice>
        <mc:Fallback xmlns="">
          <p:pic>
            <p:nvPicPr>
              <p:cNvPr id="5" name="インク 4">
                <a:extLst>
                  <a:ext uri="{FF2B5EF4-FFF2-40B4-BE49-F238E27FC236}">
                    <a16:creationId xmlns:a16="http://schemas.microsoft.com/office/drawing/2014/main" id="{4D9D86C1-A995-4968-820C-902A161ACA2A}"/>
                  </a:ext>
                </a:extLst>
              </p:cNvPr>
              <p:cNvPicPr/>
              <p:nvPr/>
            </p:nvPicPr>
            <p:blipFill>
              <a:blip r:embed="rId7"/>
              <a:stretch>
                <a:fillRect/>
              </a:stretch>
            </p:blipFill>
            <p:spPr>
              <a:xfrm>
                <a:off x="3141208" y="5336458"/>
                <a:ext cx="7081437" cy="80134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インク 6">
                <a:extLst>
                  <a:ext uri="{FF2B5EF4-FFF2-40B4-BE49-F238E27FC236}">
                    <a16:creationId xmlns:a16="http://schemas.microsoft.com/office/drawing/2014/main" id="{0B0B3E67-8FC6-4C99-89B3-1B67DC327971}"/>
                  </a:ext>
                </a:extLst>
              </p14:cNvPr>
              <p14:cNvContentPartPr/>
              <p14:nvPr/>
            </p14:nvContentPartPr>
            <p14:xfrm>
              <a:off x="971269" y="-650610"/>
              <a:ext cx="360" cy="360"/>
            </p14:xfrm>
          </p:contentPart>
        </mc:Choice>
        <mc:Fallback xmlns="">
          <p:pic>
            <p:nvPicPr>
              <p:cNvPr id="7" name="インク 6">
                <a:extLst>
                  <a:ext uri="{FF2B5EF4-FFF2-40B4-BE49-F238E27FC236}">
                    <a16:creationId xmlns:a16="http://schemas.microsoft.com/office/drawing/2014/main" id="{0B0B3E67-8FC6-4C99-89B3-1B67DC327971}"/>
                  </a:ext>
                </a:extLst>
              </p:cNvPr>
              <p:cNvPicPr/>
              <p:nvPr/>
            </p:nvPicPr>
            <p:blipFill>
              <a:blip r:embed="rId9"/>
              <a:stretch>
                <a:fillRect/>
              </a:stretch>
            </p:blipFill>
            <p:spPr>
              <a:xfrm>
                <a:off x="908269" y="-1028610"/>
                <a:ext cx="126000" cy="75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インク 5">
                <a:extLst>
                  <a:ext uri="{FF2B5EF4-FFF2-40B4-BE49-F238E27FC236}">
                    <a16:creationId xmlns:a16="http://schemas.microsoft.com/office/drawing/2014/main" id="{52C9C70B-4F69-4532-BED9-D58443471A46}"/>
                  </a:ext>
                </a:extLst>
              </p14:cNvPr>
              <p14:cNvContentPartPr/>
              <p14:nvPr/>
            </p14:nvContentPartPr>
            <p14:xfrm flipV="1">
              <a:off x="3284309" y="5466191"/>
              <a:ext cx="6838746" cy="77719"/>
            </p14:xfrm>
          </p:contentPart>
        </mc:Choice>
        <mc:Fallback xmlns="">
          <p:pic>
            <p:nvPicPr>
              <p:cNvPr id="6" name="インク 5">
                <a:extLst>
                  <a:ext uri="{FF2B5EF4-FFF2-40B4-BE49-F238E27FC236}">
                    <a16:creationId xmlns:a16="http://schemas.microsoft.com/office/drawing/2014/main" id="{52C9C70B-4F69-4532-BED9-D58443471A46}"/>
                  </a:ext>
                </a:extLst>
              </p:cNvPr>
              <p:cNvPicPr/>
              <p:nvPr/>
            </p:nvPicPr>
            <p:blipFill>
              <a:blip r:embed="rId11"/>
              <a:stretch>
                <a:fillRect/>
              </a:stretch>
            </p:blipFill>
            <p:spPr>
              <a:xfrm flipV="1">
                <a:off x="3230305" y="5358248"/>
                <a:ext cx="6946395" cy="29324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インク 7">
                <a:extLst>
                  <a:ext uri="{FF2B5EF4-FFF2-40B4-BE49-F238E27FC236}">
                    <a16:creationId xmlns:a16="http://schemas.microsoft.com/office/drawing/2014/main" id="{92FF6CA2-3E84-4FFC-BDE5-2C3734132AC9}"/>
                  </a:ext>
                </a:extLst>
              </p14:cNvPr>
              <p14:cNvContentPartPr/>
              <p14:nvPr/>
            </p14:nvContentPartPr>
            <p14:xfrm>
              <a:off x="5959109" y="4193857"/>
              <a:ext cx="1707480" cy="56880"/>
            </p14:xfrm>
          </p:contentPart>
        </mc:Choice>
        <mc:Fallback xmlns="">
          <p:pic>
            <p:nvPicPr>
              <p:cNvPr id="8" name="インク 7">
                <a:extLst>
                  <a:ext uri="{FF2B5EF4-FFF2-40B4-BE49-F238E27FC236}">
                    <a16:creationId xmlns:a16="http://schemas.microsoft.com/office/drawing/2014/main" id="{92FF6CA2-3E84-4FFC-BDE5-2C3734132AC9}"/>
                  </a:ext>
                </a:extLst>
              </p:cNvPr>
              <p:cNvPicPr/>
              <p:nvPr/>
            </p:nvPicPr>
            <p:blipFill>
              <a:blip r:embed="rId13"/>
              <a:stretch>
                <a:fillRect/>
              </a:stretch>
            </p:blipFill>
            <p:spPr>
              <a:xfrm>
                <a:off x="5905109" y="4086217"/>
                <a:ext cx="1815120" cy="272520"/>
              </a:xfrm>
              <a:prstGeom prst="rect">
                <a:avLst/>
              </a:prstGeom>
            </p:spPr>
          </p:pic>
        </mc:Fallback>
      </mc:AlternateContent>
      <p:sp>
        <p:nvSpPr>
          <p:cNvPr id="15" name="连接符: 曲线 14">
            <a:extLst>
              <a:ext uri="{FF2B5EF4-FFF2-40B4-BE49-F238E27FC236}">
                <a16:creationId xmlns:a16="http://schemas.microsoft.com/office/drawing/2014/main" id="{956F0FA7-0009-41EE-833D-5F683D8D871A}"/>
              </a:ext>
            </a:extLst>
          </p:cNvPr>
          <p:cNvSpPr/>
          <p:nvPr/>
        </p:nvSpPr>
        <p:spPr>
          <a:xfrm rot="10800000" flipV="1">
            <a:off x="3191770" y="2421149"/>
            <a:ext cx="1299714" cy="356557"/>
          </a:xfrm>
          <a:prstGeom prst="curvedConnector5">
            <a:avLst>
              <a:gd name="adj1" fmla="val 191338"/>
              <a:gd name="adj2" fmla="val -532998"/>
              <a:gd name="adj3" fmla="val -30175"/>
            </a:avLst>
          </a:prstGeom>
          <a:solidFill>
            <a:srgbClr val="FFACD5">
              <a:alpha val="5000"/>
            </a:srgbClr>
          </a:solidFill>
          <a:ln w="108000">
            <a:solidFill>
              <a:srgbClr val="FFACD5"/>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ja-JP" altLang="en-US">
              <a:solidFill>
                <a:srgbClr val="FFACD5"/>
              </a:solidFill>
            </a:endParaRPr>
          </a:p>
        </p:txBody>
      </p:sp>
      <mc:AlternateContent xmlns:mc="http://schemas.openxmlformats.org/markup-compatibility/2006" xmlns:p14="http://schemas.microsoft.com/office/powerpoint/2010/main">
        <mc:Choice Requires="p14">
          <p:contentPart p14:bwMode="auto" r:id="rId14">
            <p14:nvContentPartPr>
              <p14:cNvPr id="11" name="インク 10">
                <a:extLst>
                  <a:ext uri="{FF2B5EF4-FFF2-40B4-BE49-F238E27FC236}">
                    <a16:creationId xmlns:a16="http://schemas.microsoft.com/office/drawing/2014/main" id="{1CA1A504-692B-4E98-AD13-398854485586}"/>
                  </a:ext>
                </a:extLst>
              </p14:cNvPr>
              <p14:cNvContentPartPr/>
              <p14:nvPr/>
            </p14:nvContentPartPr>
            <p14:xfrm>
              <a:off x="4610934" y="2664163"/>
              <a:ext cx="1179000" cy="1230840"/>
            </p14:xfrm>
          </p:contentPart>
        </mc:Choice>
        <mc:Fallback xmlns="">
          <p:pic>
            <p:nvPicPr>
              <p:cNvPr id="11" name="インク 10">
                <a:extLst>
                  <a:ext uri="{FF2B5EF4-FFF2-40B4-BE49-F238E27FC236}">
                    <a16:creationId xmlns:a16="http://schemas.microsoft.com/office/drawing/2014/main" id="{1CA1A504-692B-4E98-AD13-398854485586}"/>
                  </a:ext>
                </a:extLst>
              </p:cNvPr>
              <p:cNvPicPr/>
              <p:nvPr/>
            </p:nvPicPr>
            <p:blipFill>
              <a:blip r:embed="rId15"/>
              <a:stretch>
                <a:fillRect/>
              </a:stretch>
            </p:blipFill>
            <p:spPr>
              <a:xfrm>
                <a:off x="4548294" y="2601523"/>
                <a:ext cx="1304640" cy="1356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インク 11">
                <a:extLst>
                  <a:ext uri="{FF2B5EF4-FFF2-40B4-BE49-F238E27FC236}">
                    <a16:creationId xmlns:a16="http://schemas.microsoft.com/office/drawing/2014/main" id="{9E421C76-78F6-4D6E-8213-3CDAC0AE1D5C}"/>
                  </a:ext>
                </a:extLst>
              </p14:cNvPr>
              <p14:cNvContentPartPr/>
              <p14:nvPr/>
            </p14:nvContentPartPr>
            <p14:xfrm>
              <a:off x="5221134" y="3313243"/>
              <a:ext cx="623160" cy="597240"/>
            </p14:xfrm>
          </p:contentPart>
        </mc:Choice>
        <mc:Fallback xmlns="">
          <p:pic>
            <p:nvPicPr>
              <p:cNvPr id="12" name="インク 11">
                <a:extLst>
                  <a:ext uri="{FF2B5EF4-FFF2-40B4-BE49-F238E27FC236}">
                    <a16:creationId xmlns:a16="http://schemas.microsoft.com/office/drawing/2014/main" id="{9E421C76-78F6-4D6E-8213-3CDAC0AE1D5C}"/>
                  </a:ext>
                </a:extLst>
              </p:cNvPr>
              <p:cNvPicPr/>
              <p:nvPr/>
            </p:nvPicPr>
            <p:blipFill>
              <a:blip r:embed="rId17"/>
              <a:stretch>
                <a:fillRect/>
              </a:stretch>
            </p:blipFill>
            <p:spPr>
              <a:xfrm>
                <a:off x="5158134" y="3250243"/>
                <a:ext cx="748800" cy="722880"/>
              </a:xfrm>
              <a:prstGeom prst="rect">
                <a:avLst/>
              </a:prstGeom>
            </p:spPr>
          </p:pic>
        </mc:Fallback>
      </mc:AlternateContent>
      <p:grpSp>
        <p:nvGrpSpPr>
          <p:cNvPr id="16" name="グループ化 15">
            <a:extLst>
              <a:ext uri="{FF2B5EF4-FFF2-40B4-BE49-F238E27FC236}">
                <a16:creationId xmlns:a16="http://schemas.microsoft.com/office/drawing/2014/main" id="{ED16C750-3658-49AB-8EF1-5780EE4C9026}"/>
              </a:ext>
            </a:extLst>
          </p:cNvPr>
          <p:cNvGrpSpPr/>
          <p:nvPr/>
        </p:nvGrpSpPr>
        <p:grpSpPr>
          <a:xfrm>
            <a:off x="5308254" y="4650283"/>
            <a:ext cx="502920" cy="591120"/>
            <a:chOff x="5308254" y="4650283"/>
            <a:chExt cx="502920" cy="591120"/>
          </a:xfrm>
        </p:grpSpPr>
        <mc:AlternateContent xmlns:mc="http://schemas.openxmlformats.org/markup-compatibility/2006" xmlns:p14="http://schemas.microsoft.com/office/powerpoint/2010/main">
          <mc:Choice Requires="p14">
            <p:contentPart p14:bwMode="auto" r:id="rId18">
              <p14:nvContentPartPr>
                <p14:cNvPr id="13" name="インク 12">
                  <a:extLst>
                    <a:ext uri="{FF2B5EF4-FFF2-40B4-BE49-F238E27FC236}">
                      <a16:creationId xmlns:a16="http://schemas.microsoft.com/office/drawing/2014/main" id="{7B5C6374-FC30-4650-A415-4487D8206535}"/>
                    </a:ext>
                  </a:extLst>
                </p14:cNvPr>
                <p14:cNvContentPartPr/>
                <p14:nvPr/>
              </p14:nvContentPartPr>
              <p14:xfrm>
                <a:off x="5356854" y="4650283"/>
                <a:ext cx="454320" cy="511560"/>
              </p14:xfrm>
            </p:contentPart>
          </mc:Choice>
          <mc:Fallback xmlns="">
            <p:pic>
              <p:nvPicPr>
                <p:cNvPr id="13" name="インク 12">
                  <a:extLst>
                    <a:ext uri="{FF2B5EF4-FFF2-40B4-BE49-F238E27FC236}">
                      <a16:creationId xmlns:a16="http://schemas.microsoft.com/office/drawing/2014/main" id="{7B5C6374-FC30-4650-A415-4487D8206535}"/>
                    </a:ext>
                  </a:extLst>
                </p:cNvPr>
                <p:cNvPicPr/>
                <p:nvPr/>
              </p:nvPicPr>
              <p:blipFill>
                <a:blip r:embed="rId19"/>
                <a:stretch>
                  <a:fillRect/>
                </a:stretch>
              </p:blipFill>
              <p:spPr>
                <a:xfrm>
                  <a:off x="5293854" y="4587643"/>
                  <a:ext cx="579960"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インク 13">
                  <a:extLst>
                    <a:ext uri="{FF2B5EF4-FFF2-40B4-BE49-F238E27FC236}">
                      <a16:creationId xmlns:a16="http://schemas.microsoft.com/office/drawing/2014/main" id="{8176ED50-EA47-4543-89CD-A194CD18DD78}"/>
                    </a:ext>
                  </a:extLst>
                </p14:cNvPr>
                <p14:cNvContentPartPr/>
                <p14:nvPr/>
              </p14:nvContentPartPr>
              <p14:xfrm>
                <a:off x="5308254" y="4807603"/>
                <a:ext cx="462240" cy="433800"/>
              </p14:xfrm>
            </p:contentPart>
          </mc:Choice>
          <mc:Fallback xmlns="">
            <p:pic>
              <p:nvPicPr>
                <p:cNvPr id="14" name="インク 13">
                  <a:extLst>
                    <a:ext uri="{FF2B5EF4-FFF2-40B4-BE49-F238E27FC236}">
                      <a16:creationId xmlns:a16="http://schemas.microsoft.com/office/drawing/2014/main" id="{8176ED50-EA47-4543-89CD-A194CD18DD78}"/>
                    </a:ext>
                  </a:extLst>
                </p:cNvPr>
                <p:cNvPicPr/>
                <p:nvPr/>
              </p:nvPicPr>
              <p:blipFill>
                <a:blip r:embed="rId21"/>
                <a:stretch>
                  <a:fillRect/>
                </a:stretch>
              </p:blipFill>
              <p:spPr>
                <a:xfrm>
                  <a:off x="5245614" y="4744603"/>
                  <a:ext cx="587880" cy="559440"/>
                </a:xfrm>
                <a:prstGeom prst="rect">
                  <a:avLst/>
                </a:prstGeom>
              </p:spPr>
            </p:pic>
          </mc:Fallback>
        </mc:AlternateContent>
      </p:grpSp>
      <p:sp>
        <p:nvSpPr>
          <p:cNvPr id="2" name="テキスト ボックス 1">
            <a:extLst>
              <a:ext uri="{FF2B5EF4-FFF2-40B4-BE49-F238E27FC236}">
                <a16:creationId xmlns:a16="http://schemas.microsoft.com/office/drawing/2014/main" id="{5CD94C01-E4C9-468C-A5C5-673049337E5C}"/>
              </a:ext>
            </a:extLst>
          </p:cNvPr>
          <p:cNvSpPr txBox="1"/>
          <p:nvPr/>
        </p:nvSpPr>
        <p:spPr>
          <a:xfrm>
            <a:off x="4913744" y="4178247"/>
            <a:ext cx="766618" cy="261610"/>
          </a:xfrm>
          <a:prstGeom prst="rect">
            <a:avLst/>
          </a:prstGeom>
          <a:noFill/>
        </p:spPr>
        <p:txBody>
          <a:bodyPr wrap="square" rtlCol="0">
            <a:spAutoFit/>
          </a:bodyPr>
          <a:lstStyle/>
          <a:p>
            <a:r>
              <a:rPr kumimoji="1" lang="ja-JP" altLang="en-US" sz="1100" dirty="0">
                <a:solidFill>
                  <a:schemeClr val="bg2">
                    <a:lumMod val="75000"/>
                  </a:schemeClr>
                </a:solidFill>
              </a:rPr>
              <a:t>愛社精神</a:t>
            </a:r>
          </a:p>
        </p:txBody>
      </p:sp>
      <p:sp>
        <p:nvSpPr>
          <p:cNvPr id="17" name="テキスト ボックス 16">
            <a:extLst>
              <a:ext uri="{FF2B5EF4-FFF2-40B4-BE49-F238E27FC236}">
                <a16:creationId xmlns:a16="http://schemas.microsoft.com/office/drawing/2014/main" id="{61897F37-7F46-475E-8C3F-F212F0D4DB10}"/>
              </a:ext>
            </a:extLst>
          </p:cNvPr>
          <p:cNvSpPr txBox="1"/>
          <p:nvPr/>
        </p:nvSpPr>
        <p:spPr>
          <a:xfrm>
            <a:off x="7929425" y="4173630"/>
            <a:ext cx="983666" cy="261610"/>
          </a:xfrm>
          <a:prstGeom prst="rect">
            <a:avLst/>
          </a:prstGeom>
          <a:noFill/>
        </p:spPr>
        <p:txBody>
          <a:bodyPr wrap="square" rtlCol="0">
            <a:spAutoFit/>
          </a:bodyPr>
          <a:lstStyle/>
          <a:p>
            <a:r>
              <a:rPr lang="ja-JP" altLang="en-US" sz="1100" dirty="0">
                <a:solidFill>
                  <a:schemeClr val="bg2">
                    <a:lumMod val="75000"/>
                  </a:schemeClr>
                </a:solidFill>
              </a:rPr>
              <a:t>忠義・忠誠</a:t>
            </a:r>
            <a:endParaRPr kumimoji="1" lang="ja-JP" altLang="en-US" sz="1100" dirty="0">
              <a:solidFill>
                <a:schemeClr val="bg2">
                  <a:lumMod val="75000"/>
                </a:schemeClr>
              </a:solidFill>
            </a:endParaRPr>
          </a:p>
        </p:txBody>
      </p:sp>
      <mc:AlternateContent xmlns:mc="http://schemas.openxmlformats.org/markup-compatibility/2006" xmlns:p14="http://schemas.microsoft.com/office/powerpoint/2010/main">
        <mc:Choice Requires="p14">
          <p:contentPart p14:bwMode="auto" r:id="rId22">
            <p14:nvContentPartPr>
              <p14:cNvPr id="10" name="インク 9">
                <a:extLst>
                  <a:ext uri="{FF2B5EF4-FFF2-40B4-BE49-F238E27FC236}">
                    <a16:creationId xmlns:a16="http://schemas.microsoft.com/office/drawing/2014/main" id="{62F1E748-6981-45E7-931F-95B88515607F}"/>
                  </a:ext>
                </a:extLst>
              </p14:cNvPr>
              <p14:cNvContentPartPr/>
              <p14:nvPr/>
            </p14:nvContentPartPr>
            <p14:xfrm>
              <a:off x="831273" y="3771497"/>
              <a:ext cx="2108942" cy="2191346"/>
            </p14:xfrm>
          </p:contentPart>
        </mc:Choice>
        <mc:Fallback xmlns="">
          <p:pic>
            <p:nvPicPr>
              <p:cNvPr id="10" name="インク 9">
                <a:extLst>
                  <a:ext uri="{FF2B5EF4-FFF2-40B4-BE49-F238E27FC236}">
                    <a16:creationId xmlns:a16="http://schemas.microsoft.com/office/drawing/2014/main" id="{62F1E748-6981-45E7-931F-95B88515607F}"/>
                  </a:ext>
                </a:extLst>
              </p:cNvPr>
              <p:cNvPicPr/>
              <p:nvPr/>
            </p:nvPicPr>
            <p:blipFill>
              <a:blip r:embed="rId23"/>
              <a:stretch>
                <a:fillRect/>
              </a:stretch>
            </p:blipFill>
            <p:spPr>
              <a:xfrm>
                <a:off x="768282" y="3708496"/>
                <a:ext cx="2234564" cy="2316987"/>
              </a:xfrm>
              <a:prstGeom prst="rect">
                <a:avLst/>
              </a:prstGeom>
            </p:spPr>
          </p:pic>
        </mc:Fallback>
      </mc:AlternateContent>
    </p:spTree>
    <p:extLst>
      <p:ext uri="{BB962C8B-B14F-4D97-AF65-F5344CB8AC3E}">
        <p14:creationId xmlns:p14="http://schemas.microsoft.com/office/powerpoint/2010/main" val="210576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ジェフ・ベゾスの名言10選 「変わらないものを軸に戦略を立てよ」 | Forbes JAPAN（フォーブス ジャパン）">
            <a:extLst>
              <a:ext uri="{FF2B5EF4-FFF2-40B4-BE49-F238E27FC236}">
                <a16:creationId xmlns:a16="http://schemas.microsoft.com/office/drawing/2014/main" id="{BE7597A6-309B-4E84-87E7-469D41BCA2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6" b="8170"/>
          <a:stretch/>
        </p:blipFill>
        <p:spPr bwMode="auto">
          <a:xfrm>
            <a:off x="0" y="-156029"/>
            <a:ext cx="12192000" cy="701402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7ED4A20-204E-4102-B686-2CB35CB763C8}"/>
              </a:ext>
            </a:extLst>
          </p:cNvPr>
          <p:cNvSpPr txBox="1"/>
          <p:nvPr/>
        </p:nvSpPr>
        <p:spPr>
          <a:xfrm>
            <a:off x="904126" y="931847"/>
            <a:ext cx="10284431" cy="4493538"/>
          </a:xfrm>
          <a:prstGeom prst="rect">
            <a:avLst/>
          </a:prstGeom>
          <a:noFill/>
        </p:spPr>
        <p:txBody>
          <a:bodyPr wrap="square" rtlCol="0">
            <a:spAutoFit/>
          </a:bodyPr>
          <a:lstStyle/>
          <a:p>
            <a:pPr algn="ctr"/>
            <a:r>
              <a:rPr kumimoji="1" lang="ja-JP" altLang="en-US" sz="7200" b="1" dirty="0">
                <a:solidFill>
                  <a:srgbClr val="C00000"/>
                </a:solidFill>
                <a:effectLst>
                  <a:glow rad="127000">
                    <a:schemeClr val="bg1"/>
                  </a:glow>
                </a:effectLst>
              </a:rPr>
              <a:t>変わらないものの追求</a:t>
            </a:r>
            <a:endParaRPr kumimoji="1" lang="en-US" altLang="ja-JP" sz="7200" b="1" dirty="0">
              <a:solidFill>
                <a:srgbClr val="C00000"/>
              </a:solidFill>
              <a:effectLst>
                <a:glow rad="127000">
                  <a:schemeClr val="bg1"/>
                </a:glow>
              </a:effectLst>
            </a:endParaRPr>
          </a:p>
          <a:p>
            <a:pPr algn="ctr"/>
            <a:r>
              <a:rPr lang="ja-JP" altLang="en-US" sz="2800" b="1" dirty="0">
                <a:effectLst>
                  <a:glow rad="127000">
                    <a:schemeClr val="bg1"/>
                  </a:glow>
                </a:effectLst>
              </a:rPr>
              <a:t>消費者が望み、求めているとわかりきっているものを改善する</a:t>
            </a:r>
            <a:endParaRPr lang="en-US" altLang="ja-JP" sz="2800" b="1" dirty="0">
              <a:effectLst>
                <a:glow rad="127000">
                  <a:schemeClr val="bg1"/>
                </a:glow>
              </a:effectLst>
            </a:endParaRPr>
          </a:p>
          <a:p>
            <a:pPr algn="ctr"/>
            <a:endParaRPr lang="en-US" altLang="ja-JP" sz="2400" b="1" dirty="0">
              <a:effectLst>
                <a:glow rad="127000">
                  <a:schemeClr val="bg1"/>
                </a:glow>
              </a:effectLst>
            </a:endParaRPr>
          </a:p>
          <a:p>
            <a:r>
              <a:rPr kumimoji="1" lang="ja-JP" altLang="en-US" sz="5400" b="1" dirty="0">
                <a:effectLst>
                  <a:glow rad="127000">
                    <a:schemeClr val="bg1"/>
                  </a:glow>
                </a:effectLst>
              </a:rPr>
              <a:t>　　　　・低価格</a:t>
            </a:r>
            <a:endParaRPr kumimoji="1" lang="en-US" altLang="ja-JP" sz="5400" b="1" dirty="0">
              <a:effectLst>
                <a:glow rad="127000">
                  <a:schemeClr val="bg1"/>
                </a:glow>
              </a:effectLst>
            </a:endParaRPr>
          </a:p>
          <a:p>
            <a:r>
              <a:rPr lang="ja-JP" altLang="en-US" sz="5400" b="1" dirty="0">
                <a:effectLst>
                  <a:glow rad="127000">
                    <a:schemeClr val="bg1"/>
                  </a:glow>
                </a:effectLst>
              </a:rPr>
              <a:t>　　　　・迅速な配達</a:t>
            </a:r>
            <a:endParaRPr lang="en-US" altLang="ja-JP" sz="5400" b="1" dirty="0">
              <a:effectLst>
                <a:glow rad="127000">
                  <a:schemeClr val="bg1"/>
                </a:glow>
              </a:effectLst>
            </a:endParaRPr>
          </a:p>
          <a:p>
            <a:r>
              <a:rPr kumimoji="1" lang="ja-JP" altLang="en-US" sz="5400" b="1" dirty="0">
                <a:effectLst>
                  <a:glow rad="127000">
                    <a:schemeClr val="bg1"/>
                  </a:glow>
                </a:effectLst>
              </a:rPr>
              <a:t>　　　　・幅広い選択肢</a:t>
            </a:r>
          </a:p>
        </p:txBody>
      </p:sp>
    </p:spTree>
    <p:extLst>
      <p:ext uri="{BB962C8B-B14F-4D97-AF65-F5344CB8AC3E}">
        <p14:creationId xmlns:p14="http://schemas.microsoft.com/office/powerpoint/2010/main" val="1453638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イラスト】英単語「profit」の意味-profitとbenefitの違いは？ | イラストで覚える英単語">
            <a:extLst>
              <a:ext uri="{FF2B5EF4-FFF2-40B4-BE49-F238E27FC236}">
                <a16:creationId xmlns:a16="http://schemas.microsoft.com/office/drawing/2014/main" id="{6A6EA398-F6FC-4550-B100-BD732DE22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414" y="642257"/>
            <a:ext cx="5889171" cy="588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166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FB1AB73-60CE-4510-8A88-9DB3789DFBC9}"/>
              </a:ext>
            </a:extLst>
          </p:cNvPr>
          <p:cNvSpPr txBox="1"/>
          <p:nvPr/>
        </p:nvSpPr>
        <p:spPr>
          <a:xfrm>
            <a:off x="2410694" y="738911"/>
            <a:ext cx="7324436" cy="5109091"/>
          </a:xfrm>
          <a:prstGeom prst="rect">
            <a:avLst/>
          </a:prstGeom>
          <a:noFill/>
        </p:spPr>
        <p:txBody>
          <a:bodyPr wrap="square" rtlCol="0">
            <a:spAutoFit/>
          </a:bodyPr>
          <a:lstStyle/>
          <a:p>
            <a:pPr algn="ctr"/>
            <a:r>
              <a:rPr lang="ja-JP" altLang="en-US" sz="9600" b="1" dirty="0">
                <a:solidFill>
                  <a:srgbClr val="FF0000"/>
                </a:solidFill>
              </a:rPr>
              <a:t>モノ消費</a:t>
            </a:r>
            <a:r>
              <a:rPr lang="en-US" altLang="ja-JP" sz="11500" b="1" dirty="0">
                <a:solidFill>
                  <a:schemeClr val="bg2">
                    <a:lumMod val="90000"/>
                  </a:schemeClr>
                </a:solidFill>
              </a:rPr>
              <a:t>CM</a:t>
            </a:r>
            <a:endParaRPr lang="en-US" altLang="ja-JP" sz="2800" b="1" dirty="0">
              <a:solidFill>
                <a:schemeClr val="bg2">
                  <a:lumMod val="90000"/>
                </a:schemeClr>
              </a:solidFill>
            </a:endParaRPr>
          </a:p>
          <a:p>
            <a:pPr algn="ctr"/>
            <a:r>
              <a:rPr lang="en-US" altLang="ja-JP" sz="9600" b="1" dirty="0">
                <a:solidFill>
                  <a:schemeClr val="bg2">
                    <a:lumMod val="90000"/>
                  </a:schemeClr>
                </a:solidFill>
              </a:rPr>
              <a:t>VS</a:t>
            </a:r>
          </a:p>
          <a:p>
            <a:pPr algn="ctr"/>
            <a:r>
              <a:rPr lang="ja-JP" altLang="en-US" sz="9600" b="1" dirty="0">
                <a:solidFill>
                  <a:srgbClr val="00CCFF"/>
                </a:solidFill>
              </a:rPr>
              <a:t>エモ消費</a:t>
            </a:r>
            <a:r>
              <a:rPr lang="en-US" altLang="ja-JP" sz="11500" b="1" dirty="0">
                <a:solidFill>
                  <a:schemeClr val="bg2">
                    <a:lumMod val="90000"/>
                  </a:schemeClr>
                </a:solidFill>
              </a:rPr>
              <a:t>CM</a:t>
            </a:r>
            <a:endParaRPr lang="en-US" altLang="ja-JP" sz="9600" b="1" dirty="0">
              <a:solidFill>
                <a:schemeClr val="bg2">
                  <a:lumMod val="90000"/>
                </a:schemeClr>
              </a:solidFill>
            </a:endParaRPr>
          </a:p>
        </p:txBody>
      </p:sp>
    </p:spTree>
    <p:extLst>
      <p:ext uri="{BB962C8B-B14F-4D97-AF65-F5344CB8AC3E}">
        <p14:creationId xmlns:p14="http://schemas.microsoft.com/office/powerpoint/2010/main" val="2371143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J「ユニバーサル・ワンダー・クリスマス」ライブショー“天使のくれた奇跡”が今年でラストに - ファッションプレス">
            <a:extLst>
              <a:ext uri="{FF2B5EF4-FFF2-40B4-BE49-F238E27FC236}">
                <a16:creationId xmlns:a16="http://schemas.microsoft.com/office/drawing/2014/main" id="{6AD884B2-9D70-41FE-B38A-FD98A59217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884" y="10376"/>
            <a:ext cx="12194884" cy="67319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670E981-4BB3-467E-88ED-EF11143D0521}"/>
              </a:ext>
            </a:extLst>
          </p:cNvPr>
          <p:cNvSpPr txBox="1"/>
          <p:nvPr/>
        </p:nvSpPr>
        <p:spPr>
          <a:xfrm>
            <a:off x="2504994" y="2661772"/>
            <a:ext cx="8324935" cy="1754326"/>
          </a:xfrm>
          <a:prstGeom prst="rect">
            <a:avLst/>
          </a:prstGeom>
          <a:noFill/>
        </p:spPr>
        <p:txBody>
          <a:bodyPr wrap="square" rtlCol="0">
            <a:spAutoFit/>
          </a:bodyPr>
          <a:lstStyle/>
          <a:p>
            <a:r>
              <a:rPr kumimoji="1" lang="ja-JP" altLang="en-US" sz="5400" b="1" dirty="0">
                <a:solidFill>
                  <a:schemeClr val="bg1"/>
                </a:solidFill>
                <a:effectLst>
                  <a:glow rad="228600">
                    <a:schemeClr val="accent5">
                      <a:satMod val="175000"/>
                      <a:alpha val="40000"/>
                    </a:schemeClr>
                  </a:glow>
                </a:effectLst>
              </a:rPr>
              <a:t>赤字経営の</a:t>
            </a:r>
            <a:r>
              <a:rPr lang="en-US" altLang="ja-JP" sz="5400" b="1" dirty="0">
                <a:solidFill>
                  <a:schemeClr val="bg1"/>
                </a:solidFill>
                <a:effectLst>
                  <a:glow rad="228600">
                    <a:schemeClr val="accent5">
                      <a:satMod val="175000"/>
                      <a:alpha val="40000"/>
                    </a:schemeClr>
                  </a:glow>
                </a:effectLst>
              </a:rPr>
              <a:t>USJ</a:t>
            </a:r>
            <a:r>
              <a:rPr lang="ja-JP" altLang="en-US" sz="5400" b="1" dirty="0">
                <a:solidFill>
                  <a:schemeClr val="bg1"/>
                </a:solidFill>
                <a:effectLst>
                  <a:glow rad="228600">
                    <a:schemeClr val="accent5">
                      <a:satMod val="175000"/>
                      <a:alpha val="40000"/>
                    </a:schemeClr>
                  </a:glow>
                </a:effectLst>
              </a:rPr>
              <a:t>の売上を</a:t>
            </a:r>
            <a:endParaRPr lang="en-US" altLang="ja-JP" sz="5400" b="1" dirty="0">
              <a:solidFill>
                <a:schemeClr val="bg1"/>
              </a:solidFill>
              <a:effectLst>
                <a:glow rad="228600">
                  <a:schemeClr val="accent5">
                    <a:satMod val="175000"/>
                    <a:alpha val="40000"/>
                  </a:schemeClr>
                </a:glow>
              </a:effectLst>
            </a:endParaRPr>
          </a:p>
          <a:p>
            <a:r>
              <a:rPr lang="ja-JP" altLang="en-US" sz="5400" b="1" dirty="0">
                <a:solidFill>
                  <a:schemeClr val="bg1"/>
                </a:solidFill>
                <a:effectLst>
                  <a:glow rad="228600">
                    <a:schemeClr val="accent5">
                      <a:satMod val="175000"/>
                      <a:alpha val="40000"/>
                    </a:schemeClr>
                  </a:glow>
                </a:effectLst>
              </a:rPr>
              <a:t>２倍以上にしたモノ</a:t>
            </a:r>
            <a:r>
              <a:rPr kumimoji="1" lang="ja-JP" altLang="en-US" sz="5400" b="1" dirty="0">
                <a:solidFill>
                  <a:schemeClr val="bg1"/>
                </a:solidFill>
                <a:effectLst>
                  <a:glow rad="228600">
                    <a:schemeClr val="accent5">
                      <a:satMod val="175000"/>
                      <a:alpha val="40000"/>
                    </a:schemeClr>
                  </a:glow>
                </a:effectLst>
              </a:rPr>
              <a:t>は？</a:t>
            </a:r>
          </a:p>
        </p:txBody>
      </p:sp>
    </p:spTree>
    <p:extLst>
      <p:ext uri="{BB962C8B-B14F-4D97-AF65-F5344CB8AC3E}">
        <p14:creationId xmlns:p14="http://schemas.microsoft.com/office/powerpoint/2010/main" val="2370492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冬らCM】☆USJ ｸﾘｽﾏｽ限定CM 特集☆【X'mas限定】">
            <a:hlinkClick r:id="" action="ppaction://media"/>
            <a:extLst>
              <a:ext uri="{FF2B5EF4-FFF2-40B4-BE49-F238E27FC236}">
                <a16:creationId xmlns:a16="http://schemas.microsoft.com/office/drawing/2014/main" id="{20E85799-3532-45AB-AB67-48AA0E281B5A}"/>
              </a:ext>
            </a:extLst>
          </p:cNvPr>
          <p:cNvPicPr>
            <a:picLocks noChangeAspect="1"/>
          </p:cNvPicPr>
          <p:nvPr>
            <a:videoFile r:link="rId1"/>
            <p:extLst>
              <p:ext uri="{DAA4B4D4-6D71-4841-9C94-3DE7FCFB9230}">
                <p14:media xmlns:p14="http://schemas.microsoft.com/office/powerpoint/2010/main" r:embed="rId2">
                  <p14:trim st="9000" end="259027"/>
                </p14:media>
              </p:ext>
            </p:extLst>
          </p:nvPr>
        </p:nvPicPr>
        <p:blipFill>
          <a:blip r:embed="rId5"/>
          <a:stretch>
            <a:fillRect/>
          </a:stretch>
        </p:blipFill>
        <p:spPr>
          <a:xfrm>
            <a:off x="92075" y="92075"/>
            <a:ext cx="12023725" cy="6604581"/>
          </a:xfrm>
          <a:prstGeom prst="rect">
            <a:avLst/>
          </a:prstGeom>
        </p:spPr>
      </p:pic>
    </p:spTree>
    <p:extLst>
      <p:ext uri="{BB962C8B-B14F-4D97-AF65-F5344CB8AC3E}">
        <p14:creationId xmlns:p14="http://schemas.microsoft.com/office/powerpoint/2010/main" val="203425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冬らCM】☆USJ ｸﾘｽﾏｽ限定CM 特集☆【X'mas限定】">
            <a:hlinkClick r:id="" action="ppaction://media"/>
            <a:extLst>
              <a:ext uri="{FF2B5EF4-FFF2-40B4-BE49-F238E27FC236}">
                <a16:creationId xmlns:a16="http://schemas.microsoft.com/office/drawing/2014/main" id="{20E85799-3532-45AB-AB67-48AA0E281B5A}"/>
              </a:ext>
            </a:extLst>
          </p:cNvPr>
          <p:cNvPicPr>
            <a:picLocks noChangeAspect="1"/>
          </p:cNvPicPr>
          <p:nvPr>
            <a:videoFile r:link="rId1"/>
            <p:extLst>
              <p:ext uri="{DAA4B4D4-6D71-4841-9C94-3DE7FCFB9230}">
                <p14:media xmlns:p14="http://schemas.microsoft.com/office/powerpoint/2010/main" r:embed="rId2">
                  <p14:trim st="62502" end="188968"/>
                </p14:media>
              </p:ext>
            </p:extLst>
          </p:nvPr>
        </p:nvPicPr>
        <p:blipFill>
          <a:blip r:embed="rId4"/>
          <a:stretch>
            <a:fillRect/>
          </a:stretch>
        </p:blipFill>
        <p:spPr>
          <a:xfrm>
            <a:off x="92075" y="99219"/>
            <a:ext cx="12023725" cy="6604581"/>
          </a:xfrm>
          <a:prstGeom prst="rect">
            <a:avLst/>
          </a:prstGeom>
        </p:spPr>
      </p:pic>
    </p:spTree>
    <p:extLst>
      <p:ext uri="{BB962C8B-B14F-4D97-AF65-F5344CB8AC3E}">
        <p14:creationId xmlns:p14="http://schemas.microsoft.com/office/powerpoint/2010/main" val="77211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21E7772-9981-415F-AE94-3DF49E2F060B}"/>
              </a:ext>
            </a:extLst>
          </p:cNvPr>
          <p:cNvSpPr txBox="1"/>
          <p:nvPr/>
        </p:nvSpPr>
        <p:spPr>
          <a:xfrm>
            <a:off x="1435509" y="2054942"/>
            <a:ext cx="9134168" cy="2215991"/>
          </a:xfrm>
          <a:prstGeom prst="rect">
            <a:avLst/>
          </a:prstGeom>
          <a:noFill/>
        </p:spPr>
        <p:txBody>
          <a:bodyPr wrap="square" rtlCol="0">
            <a:spAutoFit/>
          </a:bodyPr>
          <a:lstStyle/>
          <a:p>
            <a:pPr algn="ctr"/>
            <a:r>
              <a:rPr kumimoji="1" lang="ja-JP" altLang="en-US" sz="13800" b="1" dirty="0"/>
              <a:t>強さ・弱さ</a:t>
            </a:r>
          </a:p>
        </p:txBody>
      </p:sp>
    </p:spTree>
    <p:extLst>
      <p:ext uri="{BB962C8B-B14F-4D97-AF65-F5344CB8AC3E}">
        <p14:creationId xmlns:p14="http://schemas.microsoft.com/office/powerpoint/2010/main" val="2296369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E3E33D1-8A35-402B-9D56-7FAD665AA0A2}"/>
              </a:ext>
            </a:extLst>
          </p:cNvPr>
          <p:cNvSpPr txBox="1"/>
          <p:nvPr/>
        </p:nvSpPr>
        <p:spPr>
          <a:xfrm>
            <a:off x="1122383" y="1082786"/>
            <a:ext cx="10012680" cy="5078313"/>
          </a:xfrm>
          <a:prstGeom prst="rect">
            <a:avLst/>
          </a:prstGeom>
          <a:noFill/>
        </p:spPr>
        <p:txBody>
          <a:bodyPr wrap="square" rtlCol="0">
            <a:spAutoFit/>
          </a:bodyPr>
          <a:lstStyle/>
          <a:p>
            <a:pPr algn="ctr"/>
            <a:r>
              <a:rPr kumimoji="1" lang="ja-JP" altLang="en-US" sz="4000" dirty="0"/>
              <a:t>経営資源の少ない</a:t>
            </a:r>
            <a:endParaRPr kumimoji="1" lang="en-US" altLang="ja-JP" sz="4000" dirty="0"/>
          </a:p>
          <a:p>
            <a:pPr algn="ctr"/>
            <a:r>
              <a:rPr kumimoji="1" lang="ja-JP" altLang="en-US" sz="6000" b="1" dirty="0"/>
              <a:t>中小企業の市場での勝ち方</a:t>
            </a:r>
            <a:endParaRPr kumimoji="1" lang="en-US" altLang="ja-JP" sz="6000" b="1" dirty="0"/>
          </a:p>
          <a:p>
            <a:pPr algn="ctr"/>
            <a:endParaRPr lang="en-US" altLang="ja-JP" sz="4400" dirty="0"/>
          </a:p>
          <a:p>
            <a:pPr algn="ctr"/>
            <a:r>
              <a:rPr kumimoji="1" lang="ja-JP" altLang="en-US" sz="8800" b="1" dirty="0">
                <a:solidFill>
                  <a:srgbClr val="FF0000"/>
                </a:solidFill>
                <a:effectLst>
                  <a:glow rad="228600">
                    <a:schemeClr val="accent3">
                      <a:satMod val="175000"/>
                      <a:alpha val="40000"/>
                    </a:schemeClr>
                  </a:glow>
                </a:effectLst>
              </a:rPr>
              <a:t>強さを活かせ</a:t>
            </a:r>
            <a:endParaRPr kumimoji="1" lang="en-US" altLang="ja-JP" sz="8800" b="1" dirty="0">
              <a:solidFill>
                <a:srgbClr val="FF0000"/>
              </a:solidFill>
              <a:effectLst>
                <a:glow rad="228600">
                  <a:schemeClr val="accent3">
                    <a:satMod val="175000"/>
                    <a:alpha val="40000"/>
                  </a:schemeClr>
                </a:glow>
              </a:effectLst>
            </a:endParaRPr>
          </a:p>
          <a:p>
            <a:pPr algn="ctr"/>
            <a:r>
              <a:rPr kumimoji="1" lang="ja-JP" altLang="en-US" sz="4400" dirty="0"/>
              <a:t>（長所伸展法）</a:t>
            </a:r>
            <a:endParaRPr kumimoji="1" lang="en-US" altLang="ja-JP" sz="4400" dirty="0"/>
          </a:p>
          <a:p>
            <a:pPr algn="r"/>
            <a:endParaRPr kumimoji="1" lang="en-US" altLang="ja-JP" sz="2400" dirty="0"/>
          </a:p>
          <a:p>
            <a:pPr algn="r"/>
            <a:r>
              <a:rPr kumimoji="1" lang="ja-JP" altLang="en-US" sz="2400" dirty="0"/>
              <a:t>船井総研　船井幸雄氏</a:t>
            </a:r>
          </a:p>
        </p:txBody>
      </p:sp>
    </p:spTree>
    <p:extLst>
      <p:ext uri="{BB962C8B-B14F-4D97-AF65-F5344CB8AC3E}">
        <p14:creationId xmlns:p14="http://schemas.microsoft.com/office/powerpoint/2010/main" val="663713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自社の独自の強みを見つけるUSP">
            <a:extLst>
              <a:ext uri="{FF2B5EF4-FFF2-40B4-BE49-F238E27FC236}">
                <a16:creationId xmlns:a16="http://schemas.microsoft.com/office/drawing/2014/main" id="{D0B2BE37-6EB0-46D7-91DA-7DFF8389A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414338"/>
            <a:ext cx="8262937" cy="593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924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じゅわ～っと揚げたなすのおみそ汁 | CosmoSpark コスモスパーク | 【公式】コスモス食品のオンラインショップ">
            <a:extLst>
              <a:ext uri="{FF2B5EF4-FFF2-40B4-BE49-F238E27FC236}">
                <a16:creationId xmlns:a16="http://schemas.microsoft.com/office/drawing/2014/main" id="{AF02D027-124C-48EB-BA6F-E7F5C7AE31F3}"/>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5662"/>
          <a:stretch/>
        </p:blipFill>
        <p:spPr bwMode="auto">
          <a:xfrm>
            <a:off x="1280160" y="0"/>
            <a:ext cx="5098111" cy="68579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きゅうり - 埼玉県">
            <a:extLst>
              <a:ext uri="{FF2B5EF4-FFF2-40B4-BE49-F238E27FC236}">
                <a16:creationId xmlns:a16="http://schemas.microsoft.com/office/drawing/2014/main" id="{8BE16EAA-A4B8-40C1-A088-AE7683776BA8}"/>
              </a:ext>
            </a:extLst>
          </p:cNvPr>
          <p:cNvPicPr>
            <a:picLocks noChangeAspect="1" noChangeArrowheads="1"/>
          </p:cNvPicPr>
          <p:nvPr/>
        </p:nvPicPr>
        <p:blipFill>
          <a:blip r:embed="rId4">
            <a:alphaModFix amt="58000"/>
            <a:extLst>
              <a:ext uri="{28A0092B-C50C-407E-A947-70E740481C1C}">
                <a14:useLocalDpi xmlns:a14="http://schemas.microsoft.com/office/drawing/2010/main" val="0"/>
              </a:ext>
            </a:extLst>
          </a:blip>
          <a:srcRect/>
          <a:stretch>
            <a:fillRect/>
          </a:stretch>
        </p:blipFill>
        <p:spPr bwMode="auto">
          <a:xfrm>
            <a:off x="6763668" y="0"/>
            <a:ext cx="460537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8FF6799-6396-41E0-9466-86229B346565}"/>
              </a:ext>
            </a:extLst>
          </p:cNvPr>
          <p:cNvSpPr txBox="1"/>
          <p:nvPr/>
        </p:nvSpPr>
        <p:spPr>
          <a:xfrm>
            <a:off x="2244437" y="442899"/>
            <a:ext cx="7398327" cy="2123658"/>
          </a:xfrm>
          <a:prstGeom prst="rect">
            <a:avLst/>
          </a:prstGeom>
          <a:noFill/>
        </p:spPr>
        <p:txBody>
          <a:bodyPr wrap="square" rtlCol="0">
            <a:spAutoFit/>
          </a:bodyPr>
          <a:lstStyle/>
          <a:p>
            <a:pPr algn="ctr"/>
            <a:r>
              <a:rPr kumimoji="1" lang="ja-JP" altLang="en-US" sz="6600" b="1" dirty="0">
                <a:effectLst>
                  <a:glow rad="127000">
                    <a:schemeClr val="bg1"/>
                  </a:glow>
                </a:effectLst>
              </a:rPr>
              <a:t>強みを延ばすと</a:t>
            </a:r>
            <a:endParaRPr kumimoji="1" lang="en-US" altLang="ja-JP" sz="6600" b="1" dirty="0">
              <a:effectLst>
                <a:glow rad="127000">
                  <a:schemeClr val="bg1"/>
                </a:glow>
              </a:effectLst>
            </a:endParaRPr>
          </a:p>
          <a:p>
            <a:pPr algn="ctr"/>
            <a:r>
              <a:rPr kumimoji="1" lang="ja-JP" altLang="en-US" sz="6600" b="1" dirty="0">
                <a:effectLst>
                  <a:glow rad="127000">
                    <a:schemeClr val="bg1"/>
                  </a:glow>
                </a:effectLst>
              </a:rPr>
              <a:t>弱みは隠れる</a:t>
            </a:r>
          </a:p>
        </p:txBody>
      </p:sp>
      <p:sp>
        <p:nvSpPr>
          <p:cNvPr id="3" name="テキスト ボックス 2">
            <a:extLst>
              <a:ext uri="{FF2B5EF4-FFF2-40B4-BE49-F238E27FC236}">
                <a16:creationId xmlns:a16="http://schemas.microsoft.com/office/drawing/2014/main" id="{D267170F-14D2-423C-8417-89E2D70BE8CB}"/>
              </a:ext>
            </a:extLst>
          </p:cNvPr>
          <p:cNvSpPr txBox="1"/>
          <p:nvPr/>
        </p:nvSpPr>
        <p:spPr>
          <a:xfrm>
            <a:off x="1071717" y="3163977"/>
            <a:ext cx="10215715" cy="3270126"/>
          </a:xfrm>
          <a:prstGeom prst="rect">
            <a:avLst/>
          </a:prstGeom>
          <a:noFill/>
        </p:spPr>
        <p:txBody>
          <a:bodyPr wrap="square" rtlCol="0">
            <a:spAutoFit/>
          </a:bodyPr>
          <a:lstStyle/>
          <a:p>
            <a:pPr>
              <a:lnSpc>
                <a:spcPct val="150000"/>
              </a:lnSpc>
            </a:pPr>
            <a:r>
              <a:rPr lang="ja-JP" altLang="en-US" sz="2800" b="1" dirty="0">
                <a:effectLst>
                  <a:glow rad="127000">
                    <a:schemeClr val="bg1"/>
                  </a:glow>
                </a:effectLst>
              </a:rPr>
              <a:t>茄子</a:t>
            </a:r>
            <a:r>
              <a:rPr kumimoji="1" lang="ja-JP" altLang="en-US" sz="2800" b="1" dirty="0">
                <a:effectLst>
                  <a:glow rad="127000">
                    <a:schemeClr val="bg1"/>
                  </a:glow>
                </a:effectLst>
              </a:rPr>
              <a:t>はキュウリにはならないし、キュウリは茄子にならない。</a:t>
            </a:r>
            <a:endParaRPr kumimoji="1" lang="en-US" altLang="ja-JP" sz="2800" b="1" dirty="0">
              <a:effectLst>
                <a:glow rad="127000">
                  <a:schemeClr val="bg1"/>
                </a:glow>
              </a:effectLst>
            </a:endParaRPr>
          </a:p>
          <a:p>
            <a:pPr>
              <a:lnSpc>
                <a:spcPct val="150000"/>
              </a:lnSpc>
            </a:pPr>
            <a:r>
              <a:rPr lang="ja-JP" altLang="en-US" sz="2800" b="1" dirty="0">
                <a:effectLst>
                  <a:glow rad="127000">
                    <a:schemeClr val="bg1"/>
                  </a:glow>
                </a:effectLst>
              </a:rPr>
              <a:t>無理に茄子をキュウリにしようとすると、</a:t>
            </a:r>
            <a:r>
              <a:rPr lang="ja-JP" altLang="en-US" sz="2800" b="1" dirty="0">
                <a:solidFill>
                  <a:srgbClr val="C00000"/>
                </a:solidFill>
                <a:effectLst>
                  <a:glow rad="127000">
                    <a:schemeClr val="bg1"/>
                  </a:glow>
                </a:effectLst>
              </a:rPr>
              <a:t>残念な茄子</a:t>
            </a:r>
            <a:r>
              <a:rPr lang="ja-JP" altLang="en-US" sz="2800" b="1" dirty="0">
                <a:effectLst>
                  <a:glow rad="127000">
                    <a:schemeClr val="bg1"/>
                  </a:glow>
                </a:effectLst>
              </a:rPr>
              <a:t>になる。</a:t>
            </a:r>
            <a:endParaRPr lang="en-US" altLang="ja-JP" sz="2800" b="1" dirty="0">
              <a:effectLst>
                <a:glow rad="127000">
                  <a:schemeClr val="bg1"/>
                </a:glow>
              </a:effectLst>
            </a:endParaRPr>
          </a:p>
          <a:p>
            <a:pPr>
              <a:lnSpc>
                <a:spcPct val="150000"/>
              </a:lnSpc>
            </a:pPr>
            <a:r>
              <a:rPr kumimoji="1" lang="ja-JP" altLang="en-US" sz="2800" b="1" dirty="0">
                <a:effectLst>
                  <a:glow rad="127000">
                    <a:schemeClr val="bg1"/>
                  </a:glow>
                </a:effectLst>
              </a:rPr>
              <a:t>茄子をとてつもなく</a:t>
            </a:r>
            <a:r>
              <a:rPr kumimoji="1" lang="ja-JP" altLang="en-US" sz="2800" b="1" dirty="0">
                <a:solidFill>
                  <a:srgbClr val="C00000"/>
                </a:solidFill>
                <a:effectLst>
                  <a:glow rad="127000">
                    <a:schemeClr val="bg1"/>
                  </a:glow>
                </a:effectLst>
              </a:rPr>
              <a:t>立派な茄子</a:t>
            </a:r>
            <a:r>
              <a:rPr kumimoji="1" lang="ja-JP" altLang="en-US" sz="2800" b="1" dirty="0">
                <a:effectLst>
                  <a:glow rad="127000">
                    <a:schemeClr val="bg1"/>
                  </a:glow>
                </a:effectLst>
              </a:rPr>
              <a:t>にすることを意識すべし。</a:t>
            </a:r>
            <a:endParaRPr kumimoji="1" lang="en-US" altLang="ja-JP" sz="2800" b="1" dirty="0">
              <a:effectLst>
                <a:glow rad="127000">
                  <a:schemeClr val="bg1"/>
                </a:glow>
              </a:effectLst>
            </a:endParaRPr>
          </a:p>
          <a:p>
            <a:pPr>
              <a:lnSpc>
                <a:spcPct val="150000"/>
              </a:lnSpc>
            </a:pPr>
            <a:endParaRPr lang="en-US" altLang="ja-JP" sz="2800" b="1" dirty="0">
              <a:solidFill>
                <a:schemeClr val="bg1">
                  <a:lumMod val="65000"/>
                </a:schemeClr>
              </a:solidFill>
              <a:effectLst>
                <a:glow rad="127000">
                  <a:schemeClr val="bg1"/>
                </a:glow>
              </a:effectLst>
            </a:endParaRPr>
          </a:p>
          <a:p>
            <a:pPr>
              <a:lnSpc>
                <a:spcPct val="150000"/>
              </a:lnSpc>
            </a:pPr>
            <a:r>
              <a:rPr lang="ja-JP" altLang="en-US" sz="2800" b="1" dirty="0">
                <a:solidFill>
                  <a:schemeClr val="bg1">
                    <a:lumMod val="65000"/>
                  </a:schemeClr>
                </a:solidFill>
                <a:effectLst>
                  <a:glow rad="127000">
                    <a:schemeClr val="bg1"/>
                  </a:glow>
                </a:effectLst>
              </a:rPr>
              <a:t>強みを大きく活かせる弱みは克服すべし。</a:t>
            </a:r>
            <a:endParaRPr kumimoji="1" lang="ja-JP" altLang="en-US" sz="2800" b="1" dirty="0">
              <a:solidFill>
                <a:schemeClr val="bg1">
                  <a:lumMod val="65000"/>
                </a:schemeClr>
              </a:solidFill>
              <a:effectLst>
                <a:glow rad="127000">
                  <a:schemeClr val="bg1"/>
                </a:glow>
              </a:effectLst>
            </a:endParaRPr>
          </a:p>
        </p:txBody>
      </p:sp>
    </p:spTree>
    <p:extLst>
      <p:ext uri="{BB962C8B-B14F-4D97-AF65-F5344CB8AC3E}">
        <p14:creationId xmlns:p14="http://schemas.microsoft.com/office/powerpoint/2010/main" val="7925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barn(inVertical)">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コトラーのH2Hマーケティング 「人間中心マーケティング」の理論と実践">
            <a:extLst>
              <a:ext uri="{FF2B5EF4-FFF2-40B4-BE49-F238E27FC236}">
                <a16:creationId xmlns:a16="http://schemas.microsoft.com/office/drawing/2014/main" id="{B6DE52B0-1A4F-434E-8B1C-C88097AC3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444310"/>
            <a:ext cx="4295775" cy="61633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 6">
            <a:extLst>
              <a:ext uri="{FF2B5EF4-FFF2-40B4-BE49-F238E27FC236}">
                <a16:creationId xmlns:a16="http://schemas.microsoft.com/office/drawing/2014/main" id="{953E7ED6-B2AB-4BFE-A3DA-5E535A6F5CF9}"/>
              </a:ext>
            </a:extLst>
          </p:cNvPr>
          <p:cNvGraphicFramePr>
            <a:graphicFrameLocks noGrp="1"/>
          </p:cNvGraphicFramePr>
          <p:nvPr>
            <p:extLst>
              <p:ext uri="{D42A27DB-BD31-4B8C-83A1-F6EECF244321}">
                <p14:modId xmlns:p14="http://schemas.microsoft.com/office/powerpoint/2010/main" val="2666154869"/>
              </p:ext>
            </p:extLst>
          </p:nvPr>
        </p:nvGraphicFramePr>
        <p:xfrm>
          <a:off x="5289752" y="619431"/>
          <a:ext cx="6469626" cy="5791200"/>
        </p:xfrm>
        <a:graphic>
          <a:graphicData uri="http://schemas.openxmlformats.org/drawingml/2006/table">
            <a:tbl>
              <a:tblPr firstRow="1" bandRow="1">
                <a:tableStyleId>{5FD0F851-EC5A-4D38-B0AD-8093EC10F338}</a:tableStyleId>
              </a:tblPr>
              <a:tblGrid>
                <a:gridCol w="751523">
                  <a:extLst>
                    <a:ext uri="{9D8B030D-6E8A-4147-A177-3AD203B41FA5}">
                      <a16:colId xmlns:a16="http://schemas.microsoft.com/office/drawing/2014/main" val="540327186"/>
                    </a:ext>
                  </a:extLst>
                </a:gridCol>
                <a:gridCol w="1605552">
                  <a:extLst>
                    <a:ext uri="{9D8B030D-6E8A-4147-A177-3AD203B41FA5}">
                      <a16:colId xmlns:a16="http://schemas.microsoft.com/office/drawing/2014/main" val="729515514"/>
                    </a:ext>
                  </a:extLst>
                </a:gridCol>
                <a:gridCol w="4112551">
                  <a:extLst>
                    <a:ext uri="{9D8B030D-6E8A-4147-A177-3AD203B41FA5}">
                      <a16:colId xmlns:a16="http://schemas.microsoft.com/office/drawing/2014/main" val="2061086137"/>
                    </a:ext>
                  </a:extLst>
                </a:gridCol>
              </a:tblGrid>
              <a:tr h="921327">
                <a:tc>
                  <a:txBody>
                    <a:bodyPr/>
                    <a:lstStyle/>
                    <a:p>
                      <a:pPr algn="ctr"/>
                      <a:r>
                        <a:rPr kumimoji="1" lang="en-US" altLang="ja-JP" sz="1600" b="1" dirty="0"/>
                        <a:t>1900</a:t>
                      </a:r>
                    </a:p>
                    <a:p>
                      <a:pPr algn="ctr"/>
                      <a:r>
                        <a:rPr kumimoji="1" lang="ja-JP" altLang="en-US" sz="1600" b="1" dirty="0"/>
                        <a:t>～</a:t>
                      </a:r>
                      <a:r>
                        <a:rPr kumimoji="1" lang="en-US" altLang="ja-JP" sz="1600" b="1" dirty="0"/>
                        <a:t>1960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t>ﾏｰｹﾃｨﾝｸﾞ</a:t>
                      </a:r>
                      <a:endParaRPr kumimoji="1" lang="en-US" altLang="ja-JP" sz="16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t>1.0</a:t>
                      </a:r>
                    </a:p>
                  </a:txBody>
                  <a:tcPr anchor="ctr"/>
                </a:tc>
                <a:tc>
                  <a:txBody>
                    <a:bodyPr/>
                    <a:lstStyle/>
                    <a:p>
                      <a:pPr algn="l"/>
                      <a:r>
                        <a:rPr kumimoji="1" lang="ja-JP" altLang="en-US" sz="1600" b="1" dirty="0"/>
                        <a:t>生産主導のマーケティング</a:t>
                      </a:r>
                      <a:endParaRPr kumimoji="1" lang="en-US" altLang="ja-JP" sz="1600" b="1" dirty="0"/>
                    </a:p>
                    <a:p>
                      <a:pPr algn="l"/>
                      <a:r>
                        <a:rPr kumimoji="1" lang="ja-JP" altLang="en-US" sz="1600" b="1" dirty="0"/>
                        <a:t>（製品をいかに販売するか）</a:t>
                      </a:r>
                    </a:p>
                  </a:txBody>
                  <a:tcPr anchor="ctr"/>
                </a:tc>
                <a:extLst>
                  <a:ext uri="{0D108BD9-81ED-4DB2-BD59-A6C34878D82A}">
                    <a16:rowId xmlns:a16="http://schemas.microsoft.com/office/drawing/2014/main" val="1714015162"/>
                  </a:ext>
                </a:extLst>
              </a:tr>
              <a:tr h="1316182">
                <a:tc>
                  <a:txBody>
                    <a:bodyPr/>
                    <a:lstStyle/>
                    <a:p>
                      <a:pPr algn="ctr"/>
                      <a:r>
                        <a:rPr kumimoji="1" lang="en-US" altLang="ja-JP" sz="1600" b="1" dirty="0"/>
                        <a:t>1970</a:t>
                      </a:r>
                    </a:p>
                    <a:p>
                      <a:pPr algn="ctr"/>
                      <a:r>
                        <a:rPr kumimoji="1" lang="ja-JP" altLang="en-US" sz="1600" b="1" dirty="0"/>
                        <a:t>～</a:t>
                      </a:r>
                      <a:endParaRPr kumimoji="1" lang="en-US" altLang="ja-JP" sz="1600" b="1" dirty="0"/>
                    </a:p>
                    <a:p>
                      <a:pPr algn="ctr"/>
                      <a:r>
                        <a:rPr kumimoji="1" lang="en-US" altLang="ja-JP" sz="1600" b="1" dirty="0"/>
                        <a:t>1980</a:t>
                      </a:r>
                      <a:endParaRPr kumimoji="1" lang="ja-JP" alt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t>ﾏｰｹﾃｨﾝｸﾞ</a:t>
                      </a:r>
                      <a:endParaRPr kumimoji="1" lang="en-US" altLang="ja-JP" sz="16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t>2.0</a:t>
                      </a:r>
                    </a:p>
                  </a:txBody>
                  <a:tcPr anchor="ctr"/>
                </a:tc>
                <a:tc>
                  <a:txBody>
                    <a:bodyPr/>
                    <a:lstStyle/>
                    <a:p>
                      <a:pPr algn="l"/>
                      <a:r>
                        <a:rPr kumimoji="1" lang="ja-JP" altLang="en-US" sz="1600" b="1" dirty="0"/>
                        <a:t>顧客志向のマーケティング</a:t>
                      </a:r>
                      <a:endParaRPr kumimoji="1" lang="en-US" altLang="ja-JP" sz="1600" b="1" dirty="0"/>
                    </a:p>
                    <a:p>
                      <a:pPr algn="l"/>
                      <a:r>
                        <a:rPr kumimoji="1" lang="ja-JP" altLang="en-US" sz="1600" b="1" dirty="0"/>
                        <a:t>（必要とされるものをどうつくるのか）</a:t>
                      </a:r>
                    </a:p>
                  </a:txBody>
                  <a:tcPr anchor="ctr"/>
                </a:tc>
                <a:extLst>
                  <a:ext uri="{0D108BD9-81ED-4DB2-BD59-A6C34878D82A}">
                    <a16:rowId xmlns:a16="http://schemas.microsoft.com/office/drawing/2014/main" val="630535780"/>
                  </a:ext>
                </a:extLst>
              </a:tr>
              <a:tr h="1711037">
                <a:tc>
                  <a:txBody>
                    <a:bodyPr/>
                    <a:lstStyle/>
                    <a:p>
                      <a:pPr algn="ctr"/>
                      <a:r>
                        <a:rPr kumimoji="1" lang="en-US" altLang="ja-JP" sz="1600" b="1" dirty="0"/>
                        <a:t>1990</a:t>
                      </a:r>
                      <a:r>
                        <a:rPr kumimoji="1" lang="ja-JP" altLang="en-US" sz="1600" b="1" dirty="0"/>
                        <a:t>～</a:t>
                      </a:r>
                      <a:r>
                        <a:rPr kumimoji="1" lang="en-US" altLang="ja-JP" sz="1600" b="1" dirty="0"/>
                        <a:t>2000</a:t>
                      </a:r>
                    </a:p>
                    <a:p>
                      <a:pPr algn="ctr"/>
                      <a:endParaRPr kumimoji="1" lang="ja-JP" altLang="en-US" sz="1600" b="1" dirty="0"/>
                    </a:p>
                  </a:txBody>
                  <a:tcPr anchor="ctr"/>
                </a:tc>
                <a:tc>
                  <a:txBody>
                    <a:bodyPr/>
                    <a:lstStyle/>
                    <a:p>
                      <a:pPr algn="ctr"/>
                      <a:r>
                        <a:rPr kumimoji="1" lang="ja-JP" altLang="en-US" sz="1600" b="1" dirty="0"/>
                        <a:t>ﾏｰｹﾃｨﾝｸﾞ</a:t>
                      </a:r>
                      <a:endParaRPr kumimoji="1" lang="en-US" altLang="ja-JP" sz="1600" b="1" dirty="0"/>
                    </a:p>
                    <a:p>
                      <a:pPr algn="ctr"/>
                      <a:r>
                        <a:rPr kumimoji="1" lang="en-US" altLang="ja-JP" sz="1600" b="1" dirty="0"/>
                        <a:t>3.0</a:t>
                      </a:r>
                    </a:p>
                  </a:txBody>
                  <a:tcPr anchor="ctr"/>
                </a:tc>
                <a:tc>
                  <a:txBody>
                    <a:bodyPr/>
                    <a:lstStyle/>
                    <a:p>
                      <a:pPr algn="l"/>
                      <a:r>
                        <a:rPr kumimoji="1" lang="ja-JP" altLang="en-US" sz="1600" b="1" dirty="0"/>
                        <a:t>価値主導・人間中心のマーケティング</a:t>
                      </a:r>
                      <a:endParaRPr kumimoji="1" lang="en-US" altLang="ja-JP" sz="1600" b="1" dirty="0"/>
                    </a:p>
                    <a:p>
                      <a:pPr algn="l"/>
                      <a:r>
                        <a:rPr kumimoji="1" lang="ja-JP" altLang="en-US" sz="1600" b="1" dirty="0"/>
                        <a:t>（機能だけでなく、精神的な満足感を追求。製品のイメージや価値、企業文化の向上）</a:t>
                      </a:r>
                    </a:p>
                  </a:txBody>
                  <a:tcPr anchor="ctr"/>
                </a:tc>
                <a:extLst>
                  <a:ext uri="{0D108BD9-81ED-4DB2-BD59-A6C34878D82A}">
                    <a16:rowId xmlns:a16="http://schemas.microsoft.com/office/drawing/2014/main" val="933907941"/>
                  </a:ext>
                </a:extLst>
              </a:tr>
              <a:tr h="921327">
                <a:tc>
                  <a:txBody>
                    <a:bodyPr/>
                    <a:lstStyle/>
                    <a:p>
                      <a:pPr algn="ctr"/>
                      <a:r>
                        <a:rPr kumimoji="1" lang="en-US" altLang="ja-JP" sz="1600" b="1" dirty="0"/>
                        <a:t>2010</a:t>
                      </a:r>
                      <a:r>
                        <a:rPr kumimoji="1" lang="ja-JP" altLang="en-US" sz="1600" b="1" dirty="0"/>
                        <a:t>年代～</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t>ﾏｰｹﾃｨﾝｸﾞ</a:t>
                      </a:r>
                      <a:endParaRPr kumimoji="1" lang="en-US" altLang="ja-JP" sz="16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t>4.0</a:t>
                      </a:r>
                    </a:p>
                  </a:txBody>
                  <a:tcPr anchor="ctr"/>
                </a:tc>
                <a:tc>
                  <a:txBody>
                    <a:bodyPr/>
                    <a:lstStyle/>
                    <a:p>
                      <a:pPr algn="l"/>
                      <a:r>
                        <a:rPr kumimoji="1" lang="ja-JP" altLang="en-US" sz="1600" b="1" dirty="0"/>
                        <a:t>顧客の自己実現を目指すマーケティング</a:t>
                      </a:r>
                    </a:p>
                  </a:txBody>
                  <a:tcPr anchor="ctr"/>
                </a:tc>
                <a:extLst>
                  <a:ext uri="{0D108BD9-81ED-4DB2-BD59-A6C34878D82A}">
                    <a16:rowId xmlns:a16="http://schemas.microsoft.com/office/drawing/2014/main" val="921168519"/>
                  </a:ext>
                </a:extLst>
              </a:tr>
              <a:tr h="921327">
                <a:tc>
                  <a:txBody>
                    <a:bodyPr/>
                    <a:lstStyle/>
                    <a:p>
                      <a:pPr algn="ctr"/>
                      <a:r>
                        <a:rPr kumimoji="1" lang="en-US" altLang="ja-JP" sz="1600" b="1" dirty="0"/>
                        <a:t>2021</a:t>
                      </a:r>
                      <a:endParaRPr kumimoji="1" lang="ja-JP" alt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t>ﾏｰｹﾃｨﾝｸﾞ</a:t>
                      </a:r>
                      <a:endParaRPr kumimoji="1" lang="en-US" altLang="ja-JP" sz="16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t>5.0</a:t>
                      </a:r>
                    </a:p>
                  </a:txBody>
                  <a:tcPr anchor="ctr"/>
                </a:tc>
                <a:tc>
                  <a:txBody>
                    <a:bodyPr/>
                    <a:lstStyle/>
                    <a:p>
                      <a:pPr algn="l"/>
                      <a:r>
                        <a:rPr lang="ja-JP" altLang="en-US" sz="1600" b="1" i="0" dirty="0">
                          <a:solidFill>
                            <a:srgbClr val="333333"/>
                          </a:solidFill>
                          <a:effectLst/>
                          <a:latin typeface="arial" panose="020B0604020202020204" pitchFamily="34" charset="0"/>
                        </a:rPr>
                        <a:t>ヒューマニティのためのテクノロジー</a:t>
                      </a:r>
                      <a:endParaRPr lang="en-US" altLang="ja-JP" sz="1600" b="1" i="0" dirty="0">
                        <a:solidFill>
                          <a:srgbClr val="333333"/>
                        </a:solidFill>
                        <a:effectLst/>
                        <a:latin typeface="arial" panose="020B0604020202020204" pitchFamily="34" charset="0"/>
                      </a:endParaRPr>
                    </a:p>
                    <a:p>
                      <a:pPr algn="l"/>
                      <a:r>
                        <a:rPr kumimoji="1" lang="ja-JP" altLang="en-US" sz="1600" b="1" i="0" dirty="0">
                          <a:solidFill>
                            <a:srgbClr val="333333"/>
                          </a:solidFill>
                          <a:effectLst/>
                          <a:latin typeface="arial" panose="020B0604020202020204" pitchFamily="34" charset="0"/>
                        </a:rPr>
                        <a:t>デジタル化のジレンマ</a:t>
                      </a:r>
                      <a:endParaRPr kumimoji="1" lang="ja-JP" altLang="en-US" sz="1600" b="1" dirty="0"/>
                    </a:p>
                  </a:txBody>
                  <a:tcPr anchor="ctr"/>
                </a:tc>
                <a:extLst>
                  <a:ext uri="{0D108BD9-81ED-4DB2-BD59-A6C34878D82A}">
                    <a16:rowId xmlns:a16="http://schemas.microsoft.com/office/drawing/2014/main" val="3924841254"/>
                  </a:ext>
                </a:extLst>
              </a:tr>
            </a:tbl>
          </a:graphicData>
        </a:graphic>
      </p:graphicFrame>
    </p:spTree>
    <p:extLst>
      <p:ext uri="{BB962C8B-B14F-4D97-AF65-F5344CB8AC3E}">
        <p14:creationId xmlns:p14="http://schemas.microsoft.com/office/powerpoint/2010/main" val="152806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鬼滅の刃】柱の強さランキング！鬼殺隊最強の剣士は誰？ - じゅん＠旅と歴史の備忘録">
            <a:extLst>
              <a:ext uri="{FF2B5EF4-FFF2-40B4-BE49-F238E27FC236}">
                <a16:creationId xmlns:a16="http://schemas.microsoft.com/office/drawing/2014/main" id="{CD31798E-E592-477E-99E2-9862E19CF34A}"/>
              </a:ext>
            </a:extLst>
          </p:cNvPr>
          <p:cNvPicPr>
            <a:picLocks noChangeAspect="1" noChangeArrowheads="1"/>
          </p:cNvPicPr>
          <p:nvPr/>
        </p:nvPicPr>
        <p:blipFill rotWithShape="1">
          <a:blip r:embed="rId3">
            <a:alphaModFix amt="45000"/>
            <a:extLst>
              <a:ext uri="{28A0092B-C50C-407E-A947-70E740481C1C}">
                <a14:useLocalDpi xmlns:a14="http://schemas.microsoft.com/office/drawing/2010/main" val="0"/>
              </a:ext>
            </a:extLst>
          </a:blip>
          <a:srcRect b="5714"/>
          <a:stretch/>
        </p:blipFill>
        <p:spPr bwMode="auto">
          <a:xfrm>
            <a:off x="13851" y="0"/>
            <a:ext cx="12195318" cy="685800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55ABE06-105D-4CF6-9095-B825CD786789}"/>
              </a:ext>
            </a:extLst>
          </p:cNvPr>
          <p:cNvSpPr txBox="1"/>
          <p:nvPr/>
        </p:nvSpPr>
        <p:spPr>
          <a:xfrm>
            <a:off x="308911" y="1898942"/>
            <a:ext cx="11558587" cy="3046988"/>
          </a:xfrm>
          <a:prstGeom prst="rect">
            <a:avLst/>
          </a:prstGeom>
          <a:noFill/>
        </p:spPr>
        <p:txBody>
          <a:bodyPr wrap="square" rtlCol="0">
            <a:spAutoFit/>
          </a:bodyPr>
          <a:lstStyle/>
          <a:p>
            <a:pPr algn="ctr"/>
            <a:r>
              <a:rPr kumimoji="1" lang="ja-JP" altLang="en-US" sz="9600" b="1" dirty="0">
                <a:solidFill>
                  <a:srgbClr val="FF0000"/>
                </a:solidFill>
                <a:effectLst>
                  <a:glow rad="127000">
                    <a:schemeClr val="bg1"/>
                  </a:glow>
                </a:effectLst>
                <a:latin typeface="+mn-ea"/>
              </a:rPr>
              <a:t>強さとは何か？</a:t>
            </a:r>
            <a:endParaRPr lang="en-US" altLang="ja-JP" sz="9600" b="1" dirty="0">
              <a:solidFill>
                <a:srgbClr val="FF0000"/>
              </a:solidFill>
              <a:effectLst>
                <a:glow rad="127000">
                  <a:schemeClr val="bg1"/>
                </a:glow>
              </a:effectLst>
              <a:latin typeface="+mn-ea"/>
            </a:endParaRPr>
          </a:p>
          <a:p>
            <a:pPr algn="ctr"/>
            <a:r>
              <a:rPr lang="ja-JP" altLang="en-US" sz="4800" b="1" dirty="0">
                <a:solidFill>
                  <a:srgbClr val="FF0000"/>
                </a:solidFill>
                <a:effectLst>
                  <a:glow rad="127000">
                    <a:schemeClr val="bg1"/>
                  </a:glow>
                </a:effectLst>
                <a:latin typeface="+mn-ea"/>
              </a:rPr>
              <a:t>お客様にとっての</a:t>
            </a:r>
            <a:r>
              <a:rPr lang="ja-JP" altLang="en-US" sz="9600" b="1" dirty="0">
                <a:solidFill>
                  <a:srgbClr val="002060"/>
                </a:solidFill>
                <a:effectLst>
                  <a:glow rad="127000">
                    <a:schemeClr val="bg1"/>
                  </a:glow>
                </a:effectLst>
                <a:latin typeface="+mn-ea"/>
              </a:rPr>
              <a:t>魅力</a:t>
            </a:r>
            <a:r>
              <a:rPr lang="ja-JP" altLang="en-US" sz="4800" b="1" dirty="0">
                <a:solidFill>
                  <a:srgbClr val="FF0000"/>
                </a:solidFill>
                <a:effectLst>
                  <a:glow rad="127000">
                    <a:schemeClr val="bg1"/>
                  </a:glow>
                </a:effectLst>
                <a:latin typeface="+mn-ea"/>
              </a:rPr>
              <a:t>であること</a:t>
            </a:r>
            <a:endParaRPr lang="en-US" altLang="ja-JP" sz="4800" b="1" dirty="0">
              <a:solidFill>
                <a:srgbClr val="FF0000"/>
              </a:solidFill>
              <a:effectLst>
                <a:glow rad="127000">
                  <a:schemeClr val="bg1"/>
                </a:glow>
              </a:effectLst>
              <a:latin typeface="+mn-ea"/>
            </a:endParaRPr>
          </a:p>
        </p:txBody>
      </p:sp>
    </p:spTree>
    <p:extLst>
      <p:ext uri="{BB962C8B-B14F-4D97-AF65-F5344CB8AC3E}">
        <p14:creationId xmlns:p14="http://schemas.microsoft.com/office/powerpoint/2010/main" val="33357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鬼 イラスト」の画像検索結果">
            <a:extLst>
              <a:ext uri="{FF2B5EF4-FFF2-40B4-BE49-F238E27FC236}">
                <a16:creationId xmlns:a16="http://schemas.microsoft.com/office/drawing/2014/main" id="{585B8E70-5DE7-45A9-9F05-3A0A0F9E4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34" y="2301871"/>
            <a:ext cx="771569" cy="102717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8F2F8DB-8146-4CE6-8612-0CB96DDBABD3}"/>
              </a:ext>
            </a:extLst>
          </p:cNvPr>
          <p:cNvSpPr txBox="1"/>
          <p:nvPr/>
        </p:nvSpPr>
        <p:spPr>
          <a:xfrm>
            <a:off x="257175" y="242567"/>
            <a:ext cx="11742106" cy="954107"/>
          </a:xfrm>
          <a:prstGeom prst="rect">
            <a:avLst/>
          </a:prstGeom>
          <a:noFill/>
        </p:spPr>
        <p:txBody>
          <a:bodyPr wrap="square" rtlCol="0">
            <a:spAutoFit/>
          </a:bodyPr>
          <a:lstStyle/>
          <a:p>
            <a:pPr algn="ctr"/>
            <a:r>
              <a:rPr kumimoji="1" lang="ja-JP" altLang="en-US" sz="3600" b="1" dirty="0">
                <a:solidFill>
                  <a:srgbClr val="0000FF"/>
                </a:solidFill>
                <a:latin typeface="メイリオ" panose="020B0604030504040204" pitchFamily="50" charset="-128"/>
                <a:ea typeface="メイリオ" panose="020B0604030504040204" pitchFamily="50" charset="-128"/>
              </a:rPr>
              <a:t>強さ・弱さを分析する</a:t>
            </a:r>
            <a:r>
              <a:rPr kumimoji="1" lang="en-US" altLang="ja-JP" sz="3600" b="1" dirty="0">
                <a:solidFill>
                  <a:srgbClr val="0000FF"/>
                </a:solidFill>
                <a:latin typeface="メイリオ" panose="020B0604030504040204" pitchFamily="50" charset="-128"/>
                <a:ea typeface="メイリオ" panose="020B0604030504040204" pitchFamily="50" charset="-128"/>
              </a:rPr>
              <a:t>Key</a:t>
            </a:r>
            <a:r>
              <a:rPr kumimoji="1" lang="ja-JP" altLang="en-US" sz="3600" b="1" dirty="0">
                <a:solidFill>
                  <a:srgbClr val="0000FF"/>
                </a:solidFill>
                <a:latin typeface="メイリオ" panose="020B0604030504040204" pitchFamily="50" charset="-128"/>
                <a:ea typeface="メイリオ" panose="020B0604030504040204" pitchFamily="50" charset="-128"/>
              </a:rPr>
              <a:t> </a:t>
            </a:r>
            <a:r>
              <a:rPr kumimoji="1" lang="en-US" altLang="ja-JP" sz="3600" b="1" dirty="0">
                <a:solidFill>
                  <a:srgbClr val="0000FF"/>
                </a:solidFill>
                <a:latin typeface="メイリオ" panose="020B0604030504040204" pitchFamily="50" charset="-128"/>
                <a:ea typeface="メイリオ" panose="020B0604030504040204" pitchFamily="50" charset="-128"/>
              </a:rPr>
              <a:t>Word</a:t>
            </a:r>
          </a:p>
          <a:p>
            <a:pPr algn="ctr"/>
            <a:r>
              <a:rPr kumimoji="1" lang="ja-JP" altLang="en-US" sz="2000" b="1" dirty="0">
                <a:solidFill>
                  <a:srgbClr val="C00000"/>
                </a:solidFill>
                <a:latin typeface="メイリオ" panose="020B0604030504040204" pitchFamily="50" charset="-128"/>
                <a:ea typeface="メイリオ" panose="020B0604030504040204" pitchFamily="50" charset="-128"/>
              </a:rPr>
              <a:t> 顧客の期待に対して、ライバル他社と比べた自社の実力</a:t>
            </a:r>
            <a:endParaRPr lang="en-US" altLang="ja-JP" sz="1100" b="1" dirty="0">
              <a:solidFill>
                <a:srgbClr val="002060"/>
              </a:solidFill>
              <a:latin typeface="+mn-ea"/>
              <a:cs typeface="+mj-cs"/>
            </a:endParaRPr>
          </a:p>
        </p:txBody>
      </p:sp>
      <p:graphicFrame>
        <p:nvGraphicFramePr>
          <p:cNvPr id="2" name="表 3">
            <a:extLst>
              <a:ext uri="{FF2B5EF4-FFF2-40B4-BE49-F238E27FC236}">
                <a16:creationId xmlns:a16="http://schemas.microsoft.com/office/drawing/2014/main" id="{F1A69EFB-3F51-481A-8354-1F396A8522D3}"/>
              </a:ext>
            </a:extLst>
          </p:cNvPr>
          <p:cNvGraphicFramePr>
            <a:graphicFrameLocks noGrp="1"/>
          </p:cNvGraphicFramePr>
          <p:nvPr>
            <p:extLst>
              <p:ext uri="{D42A27DB-BD31-4B8C-83A1-F6EECF244321}">
                <p14:modId xmlns:p14="http://schemas.microsoft.com/office/powerpoint/2010/main" val="1531616210"/>
              </p:ext>
            </p:extLst>
          </p:nvPr>
        </p:nvGraphicFramePr>
        <p:xfrm>
          <a:off x="1215239" y="1189953"/>
          <a:ext cx="10696954" cy="5528687"/>
        </p:xfrm>
        <a:graphic>
          <a:graphicData uri="http://schemas.openxmlformats.org/drawingml/2006/table">
            <a:tbl>
              <a:tblPr firstRow="1" bandRow="1">
                <a:tableStyleId>{5940675A-B579-460E-94D1-54222C63F5DA}</a:tableStyleId>
              </a:tblPr>
              <a:tblGrid>
                <a:gridCol w="626353">
                  <a:extLst>
                    <a:ext uri="{9D8B030D-6E8A-4147-A177-3AD203B41FA5}">
                      <a16:colId xmlns:a16="http://schemas.microsoft.com/office/drawing/2014/main" val="1393612864"/>
                    </a:ext>
                  </a:extLst>
                </a:gridCol>
                <a:gridCol w="4193514">
                  <a:extLst>
                    <a:ext uri="{9D8B030D-6E8A-4147-A177-3AD203B41FA5}">
                      <a16:colId xmlns:a16="http://schemas.microsoft.com/office/drawing/2014/main" val="2423045408"/>
                    </a:ext>
                  </a:extLst>
                </a:gridCol>
                <a:gridCol w="5877087">
                  <a:extLst>
                    <a:ext uri="{9D8B030D-6E8A-4147-A177-3AD203B41FA5}">
                      <a16:colId xmlns:a16="http://schemas.microsoft.com/office/drawing/2014/main" val="601168501"/>
                    </a:ext>
                  </a:extLst>
                </a:gridCol>
              </a:tblGrid>
              <a:tr h="571740">
                <a:tc>
                  <a:txBody>
                    <a:bodyPr/>
                    <a:lstStyle/>
                    <a:p>
                      <a:pPr algn="ctr"/>
                      <a:r>
                        <a:rPr kumimoji="1" lang="ja-JP" altLang="en-US" sz="1600" b="1" dirty="0">
                          <a:latin typeface="メイリオ" panose="020B0604030504040204" pitchFamily="50" charset="-128"/>
                          <a:ea typeface="メイリオ" panose="020B0604030504040204" pitchFamily="50" charset="-128"/>
                        </a:rPr>
                        <a:t>経営</a:t>
                      </a:r>
                      <a:endParaRPr kumimoji="1"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資源</a:t>
                      </a:r>
                    </a:p>
                  </a:txBody>
                  <a:tcPr anchor="ctr"/>
                </a:tc>
                <a:tc>
                  <a:txBody>
                    <a:bodyPr/>
                    <a:lstStyle/>
                    <a:p>
                      <a:pPr algn="ctr"/>
                      <a:r>
                        <a:rPr kumimoji="1" lang="ja-JP" altLang="en-US" sz="1600" b="1" dirty="0">
                          <a:latin typeface="メイリオ" panose="020B0604030504040204" pitchFamily="50" charset="-128"/>
                          <a:ea typeface="メイリオ" panose="020B0604030504040204" pitchFamily="50" charset="-128"/>
                        </a:rPr>
                        <a:t>大項目（</a:t>
                      </a:r>
                      <a:r>
                        <a:rPr kumimoji="1" lang="ja-JP" altLang="en-US" sz="1600" b="1" dirty="0">
                          <a:solidFill>
                            <a:srgbClr val="C00000"/>
                          </a:solidFill>
                          <a:latin typeface="メイリオ" panose="020B0604030504040204" pitchFamily="50" charset="-128"/>
                          <a:ea typeface="メイリオ" panose="020B0604030504040204" pitchFamily="50" charset="-128"/>
                        </a:rPr>
                        <a:t>どこどこ</a:t>
                      </a:r>
                      <a:r>
                        <a:rPr kumimoji="1" lang="ja-JP" altLang="en-US" sz="1600" b="1" dirty="0">
                          <a:latin typeface="メイリオ" panose="020B0604030504040204" pitchFamily="50" charset="-128"/>
                          <a:ea typeface="メイリオ" panose="020B0604030504040204" pitchFamily="50" charset="-128"/>
                        </a:rPr>
                        <a:t>：現象）</a:t>
                      </a:r>
                    </a:p>
                  </a:txBody>
                  <a:tcPr anchor="ctr"/>
                </a:tc>
                <a:tc>
                  <a:txBody>
                    <a:bodyPr/>
                    <a:lstStyle/>
                    <a:p>
                      <a:pPr algn="ctr"/>
                      <a:r>
                        <a:rPr kumimoji="1" lang="ja-JP" altLang="en-US" sz="1600" b="1" dirty="0">
                          <a:latin typeface="メイリオ" panose="020B0604030504040204" pitchFamily="50" charset="-128"/>
                          <a:ea typeface="メイリオ" panose="020B0604030504040204" pitchFamily="50" charset="-128"/>
                        </a:rPr>
                        <a:t>中項目（</a:t>
                      </a:r>
                      <a:r>
                        <a:rPr kumimoji="1" lang="ja-JP" altLang="en-US" sz="1600" b="1" dirty="0">
                          <a:solidFill>
                            <a:srgbClr val="C00000"/>
                          </a:solidFill>
                          <a:latin typeface="メイリオ" panose="020B0604030504040204" pitchFamily="50" charset="-128"/>
                          <a:ea typeface="メイリオ" panose="020B0604030504040204" pitchFamily="50" charset="-128"/>
                        </a:rPr>
                        <a:t>なぜなぜ</a:t>
                      </a:r>
                      <a:r>
                        <a:rPr kumimoji="1" lang="ja-JP" altLang="en-US" sz="1600" b="1" dirty="0">
                          <a:latin typeface="メイリオ" panose="020B0604030504040204" pitchFamily="50" charset="-128"/>
                          <a:ea typeface="メイリオ" panose="020B0604030504040204" pitchFamily="50" charset="-128"/>
                        </a:rPr>
                        <a:t>：真因</a:t>
                      </a:r>
                      <a:r>
                        <a:rPr kumimoji="1" lang="ja-JP" altLang="en-US" sz="1200" b="1" dirty="0">
                          <a:latin typeface="メイリオ" panose="020B0604030504040204" pitchFamily="50" charset="-128"/>
                          <a:ea typeface="メイリオ" panose="020B0604030504040204" pitchFamily="50" charset="-128"/>
                        </a:rPr>
                        <a:t>（仕組・習慣など）</a:t>
                      </a:r>
                      <a:r>
                        <a:rPr kumimoji="1" lang="ja-JP" altLang="en-US" sz="1600" b="1" dirty="0">
                          <a:latin typeface="メイリオ" panose="020B0604030504040204" pitchFamily="50" charset="-128"/>
                          <a:ea typeface="メイリオ" panose="020B0604030504040204" pitchFamily="50" charset="-128"/>
                        </a:rPr>
                        <a:t>）</a:t>
                      </a:r>
                    </a:p>
                  </a:txBody>
                  <a:tcPr anchor="ctr"/>
                </a:tc>
                <a:extLst>
                  <a:ext uri="{0D108BD9-81ED-4DB2-BD59-A6C34878D82A}">
                    <a16:rowId xmlns:a16="http://schemas.microsoft.com/office/drawing/2014/main" val="3590515905"/>
                  </a:ext>
                </a:extLst>
              </a:tr>
              <a:tr h="1809133">
                <a:tc>
                  <a:txBody>
                    <a:bodyPr/>
                    <a:lstStyle/>
                    <a:p>
                      <a:pPr algn="ctr"/>
                      <a:r>
                        <a:rPr kumimoji="1" lang="ja-JP" altLang="en-US" sz="1600" b="1" dirty="0">
                          <a:highlight>
                            <a:srgbClr val="FFFF00"/>
                          </a:highlight>
                          <a:latin typeface="メイリオ" panose="020B0604030504040204" pitchFamily="50" charset="-128"/>
                          <a:ea typeface="メイリオ" panose="020B0604030504040204" pitchFamily="50" charset="-128"/>
                        </a:rPr>
                        <a:t>人</a:t>
                      </a:r>
                      <a:endParaRPr kumimoji="1" lang="en-US" altLang="ja-JP" sz="1600" b="1" dirty="0">
                        <a:highlight>
                          <a:srgbClr val="FFFF00"/>
                        </a:highlight>
                        <a:latin typeface="メイリオ" panose="020B0604030504040204" pitchFamily="50" charset="-128"/>
                        <a:ea typeface="メイリオ" panose="020B0604030504040204" pitchFamily="50" charset="-128"/>
                      </a:endParaRPr>
                    </a:p>
                  </a:txBody>
                  <a:tcPr anchor="ctr">
                    <a:solidFill>
                      <a:srgbClr val="FFFF00"/>
                    </a:solidFill>
                  </a:tcPr>
                </a:tc>
                <a:tc>
                  <a:txBody>
                    <a:bodyPr/>
                    <a:lstStyle/>
                    <a:p>
                      <a:pPr algn="l"/>
                      <a:r>
                        <a:rPr kumimoji="1" lang="ja-JP" altLang="en-US" sz="1200" b="1" dirty="0">
                          <a:highlight>
                            <a:srgbClr val="FFFF00"/>
                          </a:highlight>
                          <a:latin typeface="メイリオ" panose="020B0604030504040204" pitchFamily="50" charset="-128"/>
                          <a:ea typeface="メイリオ" panose="020B0604030504040204" pitchFamily="50" charset="-128"/>
                        </a:rPr>
                        <a:t>熱狂度・スキル・コミュニケーション力・概念化力</a:t>
                      </a:r>
                      <a:endParaRPr kumimoji="1" lang="en-US" altLang="ja-JP" sz="1200" b="1" dirty="0">
                        <a:highlight>
                          <a:srgbClr val="FFFF00"/>
                        </a:highlight>
                        <a:latin typeface="メイリオ" panose="020B0604030504040204" pitchFamily="50" charset="-128"/>
                        <a:ea typeface="メイリオ" panose="020B0604030504040204" pitchFamily="50" charset="-128"/>
                      </a:endParaRPr>
                    </a:p>
                    <a:p>
                      <a:pPr algn="l"/>
                      <a:r>
                        <a:rPr kumimoji="1" lang="ja-JP" altLang="en-US" sz="1200" b="1" dirty="0">
                          <a:highlight>
                            <a:srgbClr val="FFFF00"/>
                          </a:highlight>
                          <a:latin typeface="メイリオ" panose="020B0604030504040204" pitchFamily="50" charset="-128"/>
                          <a:ea typeface="メイリオ" panose="020B0604030504040204" pitchFamily="50" charset="-128"/>
                        </a:rPr>
                        <a:t>自ら考え行動する（全体最適思考＝当事者意識）</a:t>
                      </a:r>
                      <a:endParaRPr kumimoji="1" lang="en-US" altLang="ja-JP" sz="1200" b="1" dirty="0">
                        <a:highlight>
                          <a:srgbClr val="FFFF00"/>
                        </a:highlight>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・経営理念　・ビジョンの共感　・社風　・企業文化</a:t>
                      </a:r>
                      <a:endParaRPr kumimoji="1" lang="en-US" altLang="ja-JP" sz="1050" b="0" dirty="0">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・組織</a:t>
                      </a:r>
                      <a:r>
                        <a:rPr kumimoji="1" lang="ja-JP" altLang="en-US" sz="900" b="0" dirty="0">
                          <a:latin typeface="メイリオ" panose="020B0604030504040204" pitchFamily="50" charset="-128"/>
                          <a:ea typeface="メイリオ" panose="020B0604030504040204" pitchFamily="50" charset="-128"/>
                        </a:rPr>
                        <a:t>（狼の群れ、ヒエラルキー（軍隊・機械）、家族、ティール）</a:t>
                      </a:r>
                      <a:endParaRPr kumimoji="1" lang="en-US" altLang="ja-JP" sz="800" b="0" dirty="0">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・社員さん教育</a:t>
                      </a:r>
                      <a:r>
                        <a:rPr kumimoji="1" lang="ja-JP" altLang="en-US" sz="900" b="0" dirty="0">
                          <a:latin typeface="メイリオ" panose="020B0604030504040204" pitchFamily="50" charset="-128"/>
                          <a:ea typeface="メイリオ" panose="020B0604030504040204" pitchFamily="50" charset="-128"/>
                        </a:rPr>
                        <a:t>（知識）</a:t>
                      </a:r>
                      <a:endParaRPr kumimoji="1" lang="en-US" altLang="ja-JP" sz="900" b="0" dirty="0">
                        <a:latin typeface="メイリオ" panose="020B0604030504040204" pitchFamily="50" charset="-128"/>
                        <a:ea typeface="メイリオ" panose="020B0604030504040204" pitchFamily="50" charset="-128"/>
                      </a:endParaRPr>
                    </a:p>
                    <a:p>
                      <a:pPr algn="l"/>
                      <a:r>
                        <a:rPr kumimoji="1" lang="ja-JP" altLang="en-US" sz="1200" b="1" dirty="0">
                          <a:highlight>
                            <a:srgbClr val="FFFF00"/>
                          </a:highlight>
                          <a:latin typeface="メイリオ" panose="020B0604030504040204" pitchFamily="50" charset="-128"/>
                          <a:ea typeface="メイリオ" panose="020B0604030504040204" pitchFamily="50" charset="-128"/>
                        </a:rPr>
                        <a:t>整理整頓が行き届いている</a:t>
                      </a:r>
                      <a:endParaRPr kumimoji="1" lang="en-US" altLang="ja-JP" sz="1200" b="1" dirty="0">
                        <a:highlight>
                          <a:srgbClr val="FFFF00"/>
                        </a:highlight>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・４</a:t>
                      </a:r>
                      <a:r>
                        <a:rPr kumimoji="1" lang="en-US" altLang="ja-JP" sz="1200" b="1" dirty="0">
                          <a:latin typeface="メイリオ" panose="020B0604030504040204" pitchFamily="50" charset="-128"/>
                          <a:ea typeface="メイリオ" panose="020B0604030504040204" pitchFamily="50" charset="-128"/>
                        </a:rPr>
                        <a:t>S</a:t>
                      </a:r>
                      <a:r>
                        <a:rPr kumimoji="1" lang="ja-JP" altLang="en-US" sz="1200" b="1" dirty="0">
                          <a:latin typeface="メイリオ" panose="020B0604030504040204" pitchFamily="50" charset="-128"/>
                          <a:ea typeface="メイリオ" panose="020B0604030504040204" pitchFamily="50" charset="-128"/>
                        </a:rPr>
                        <a:t>習慣</a:t>
                      </a:r>
                      <a:endParaRPr kumimoji="1" lang="en-US" altLang="ja-JP" sz="1200" b="0" dirty="0">
                        <a:latin typeface="メイリオ" panose="020B0604030504040204" pitchFamily="50" charset="-128"/>
                        <a:ea typeface="メイリオ" panose="020B0604030504040204" pitchFamily="50" charset="-128"/>
                      </a:endParaRPr>
                    </a:p>
                    <a:p>
                      <a:pPr algn="l"/>
                      <a:r>
                        <a:rPr kumimoji="1" lang="ja-JP" altLang="en-US" sz="1200" b="1" dirty="0">
                          <a:highlight>
                            <a:srgbClr val="FFFF00"/>
                          </a:highlight>
                          <a:latin typeface="メイリオ" panose="020B0604030504040204" pitchFamily="50" charset="-128"/>
                          <a:ea typeface="メイリオ" panose="020B0604030504040204" pitchFamily="50" charset="-128"/>
                        </a:rPr>
                        <a:t>接客態度を褒められる（コミュニケーション）</a:t>
                      </a:r>
                      <a:endParaRPr kumimoji="1" lang="en-US" altLang="ja-JP" sz="1200" b="1" dirty="0">
                        <a:highlight>
                          <a:srgbClr val="FFFF00"/>
                        </a:highlight>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・お客様との関わり方</a:t>
                      </a:r>
                      <a:r>
                        <a:rPr kumimoji="1" lang="ja-JP" altLang="en-US" sz="900" b="0" dirty="0">
                          <a:latin typeface="メイリオ" panose="020B0604030504040204" pitchFamily="50" charset="-128"/>
                          <a:ea typeface="メイリオ" panose="020B0604030504040204" pitchFamily="50" charset="-128"/>
                        </a:rPr>
                        <a:t>（挨拶、笑顔、思いやり、親切）</a:t>
                      </a:r>
                      <a:endParaRPr kumimoji="1" lang="ja-JP" altLang="en-US" sz="1200" b="0" dirty="0">
                        <a:latin typeface="メイリオ" panose="020B0604030504040204" pitchFamily="50" charset="-128"/>
                        <a:ea typeface="メイリオ" panose="020B0604030504040204" pitchFamily="50" charset="-128"/>
                      </a:endParaRPr>
                    </a:p>
                  </a:txBody>
                  <a:tcPr anchor="ctr"/>
                </a:tc>
                <a:tc>
                  <a:txBody>
                    <a:bodyPr/>
                    <a:lstStyle/>
                    <a:p>
                      <a:pPr algn="l"/>
                      <a:endParaRPr kumimoji="1" lang="en-US" altLang="ja-JP" sz="1200" b="1" dirty="0">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理念唱和、理念と経営勉強会</a:t>
                      </a:r>
                      <a:endParaRPr kumimoji="1" lang="en-US" altLang="ja-JP" sz="1200" b="1"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u="none" strike="noStrike" dirty="0">
                          <a:effectLst/>
                          <a:latin typeface="メイリオ" panose="020B0604030504040204" pitchFamily="50" charset="-128"/>
                          <a:ea typeface="メイリオ" panose="020B0604030504040204" pitchFamily="50" charset="-128"/>
                        </a:rPr>
                        <a:t>心理的安全性、人間関係、成長志向・安定志向、自由な発想、知恵の共有と結合</a:t>
                      </a:r>
                      <a:endParaRPr lang="en-US" altLang="ja-JP" sz="1200" b="1" u="none" strike="noStrike" dirty="0">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u="none" strike="noStrike" dirty="0">
                          <a:effectLst/>
                          <a:latin typeface="メイリオ" panose="020B0604030504040204" pitchFamily="50" charset="-128"/>
                          <a:ea typeface="メイリオ" panose="020B0604030504040204" pitchFamily="50" charset="-128"/>
                        </a:rPr>
                        <a:t>グループ（目的、絆）、チーム（目標、役割分担、成果）</a:t>
                      </a:r>
                      <a:endParaRPr kumimoji="1" lang="en-US" altLang="ja-JP" sz="1600" b="1"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u="none" strike="noStrike" dirty="0">
                          <a:effectLst/>
                          <a:latin typeface="メイリオ" panose="020B0604030504040204" pitchFamily="50" charset="-128"/>
                          <a:ea typeface="メイリオ" panose="020B0604030504040204" pitchFamily="50" charset="-128"/>
                        </a:rPr>
                        <a:t>理念教育、人間性教育、技術教育</a:t>
                      </a:r>
                      <a:r>
                        <a:rPr lang="ja-JP" altLang="en-US" sz="1200" b="1" u="none" strike="noStrike" dirty="0">
                          <a:effectLst/>
                          <a:latin typeface="メイリオ" panose="020B0604030504040204" pitchFamily="50" charset="-128"/>
                          <a:ea typeface="メイリオ" panose="020B0604030504040204" pitchFamily="50" charset="-128"/>
                        </a:rPr>
                        <a:t>の場</a:t>
                      </a:r>
                      <a:endParaRPr lang="zh-TW" altLang="en-US" sz="1200" b="1" i="0" u="none" strike="noStrike" dirty="0">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u="none" strike="noStrike" dirty="0">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u="none" strike="noStrike" dirty="0">
                          <a:effectLst/>
                          <a:latin typeface="メイリオ" panose="020B0604030504040204" pitchFamily="50" charset="-128"/>
                          <a:ea typeface="メイリオ" panose="020B0604030504040204" pitchFamily="50" charset="-128"/>
                        </a:rPr>
                        <a:t>社会人基礎力教育、トレーニング（</a:t>
                      </a:r>
                      <a:r>
                        <a:rPr lang="en-US" altLang="ja-JP" sz="1200" b="1" u="none" strike="noStrike" dirty="0">
                          <a:effectLst/>
                          <a:latin typeface="メイリオ" panose="020B0604030504040204" pitchFamily="50" charset="-128"/>
                          <a:ea typeface="メイリオ" panose="020B0604030504040204" pitchFamily="50" charset="-128"/>
                        </a:rPr>
                        <a:t>13</a:t>
                      </a:r>
                      <a:r>
                        <a:rPr lang="ja-JP" altLang="en-US" sz="1200" b="1" u="none" strike="noStrike" dirty="0">
                          <a:effectLst/>
                          <a:latin typeface="メイリオ" panose="020B0604030504040204" pitchFamily="50" charset="-128"/>
                          <a:ea typeface="メイリオ" panose="020B0604030504040204" pitchFamily="50" charset="-128"/>
                        </a:rPr>
                        <a:t>の徳目朝礼など）</a:t>
                      </a:r>
                      <a:endParaRPr lang="en-US" altLang="ja-JP" sz="1200" b="1" u="none" strike="noStrike" dirty="0">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u="none" strike="noStrike" dirty="0">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u="none" strike="noStrike" dirty="0">
                          <a:effectLst/>
                          <a:latin typeface="メイリオ" panose="020B0604030504040204" pitchFamily="50" charset="-128"/>
                          <a:ea typeface="メイリオ" panose="020B0604030504040204" pitchFamily="50" charset="-128"/>
                        </a:rPr>
                        <a:t>人対人の関心 </a:t>
                      </a:r>
                      <a:r>
                        <a:rPr lang="en-US" altLang="ja-JP" sz="1200" b="1" u="none" strike="noStrike" dirty="0">
                          <a:effectLst/>
                          <a:latin typeface="メイリオ" panose="020B0604030504040204" pitchFamily="50" charset="-128"/>
                          <a:ea typeface="メイリオ" panose="020B0604030504040204" pitchFamily="50" charset="-128"/>
                        </a:rPr>
                        <a:t>/ </a:t>
                      </a:r>
                      <a:r>
                        <a:rPr lang="ja-JP" altLang="en-US" sz="1200" b="1" u="none" strike="noStrike" dirty="0">
                          <a:effectLst/>
                          <a:latin typeface="メイリオ" panose="020B0604030504040204" pitchFamily="50" charset="-128"/>
                          <a:ea typeface="メイリオ" panose="020B0604030504040204" pitchFamily="50" charset="-128"/>
                        </a:rPr>
                        <a:t>金銭上の関心、親密性 </a:t>
                      </a:r>
                      <a:r>
                        <a:rPr lang="en-US" altLang="ja-JP" sz="1200" b="1" u="none" strike="noStrike" dirty="0">
                          <a:effectLst/>
                          <a:latin typeface="メイリオ" panose="020B0604030504040204" pitchFamily="50" charset="-128"/>
                          <a:ea typeface="メイリオ" panose="020B0604030504040204" pitchFamily="50" charset="-128"/>
                        </a:rPr>
                        <a:t>/ </a:t>
                      </a:r>
                      <a:r>
                        <a:rPr lang="ja-JP" altLang="en-US" sz="1200" b="1" u="none" strike="noStrike" dirty="0">
                          <a:effectLst/>
                          <a:latin typeface="メイリオ" panose="020B0604030504040204" pitchFamily="50" charset="-128"/>
                          <a:ea typeface="メイリオ" panose="020B0604030504040204" pitchFamily="50" charset="-128"/>
                        </a:rPr>
                        <a:t>効率性　マニュアル通り</a:t>
                      </a:r>
                      <a:r>
                        <a:rPr lang="en-US" altLang="ja-JP" sz="1200" b="1" u="none" strike="noStrike" dirty="0">
                          <a:effectLst/>
                          <a:latin typeface="メイリオ" panose="020B0604030504040204" pitchFamily="50" charset="-128"/>
                          <a:ea typeface="メイリオ" panose="020B0604030504040204" pitchFamily="50" charset="-128"/>
                        </a:rPr>
                        <a:t>/</a:t>
                      </a:r>
                      <a:r>
                        <a:rPr lang="ja-JP" altLang="en-US" sz="1200" b="1" u="none" strike="noStrike" dirty="0">
                          <a:effectLst/>
                          <a:latin typeface="メイリオ" panose="020B0604030504040204" pitchFamily="50" charset="-128"/>
                          <a:ea typeface="メイリオ" panose="020B0604030504040204" pitchFamily="50" charset="-128"/>
                        </a:rPr>
                        <a:t>その場の対応力</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216931506"/>
                  </a:ext>
                </a:extLst>
              </a:tr>
              <a:tr h="858085">
                <a:tc>
                  <a:txBody>
                    <a:bodyPr/>
                    <a:lstStyle/>
                    <a:p>
                      <a:pPr algn="ctr"/>
                      <a:r>
                        <a:rPr kumimoji="1" lang="ja-JP" altLang="en-US" sz="1600" b="1" dirty="0">
                          <a:latin typeface="メイリオ" panose="020B0604030504040204" pitchFamily="50" charset="-128"/>
                          <a:ea typeface="メイリオ" panose="020B0604030504040204" pitchFamily="50" charset="-128"/>
                        </a:rPr>
                        <a:t>モノ</a:t>
                      </a:r>
                    </a:p>
                  </a:txBody>
                  <a:tcPr anchor="ctr">
                    <a:solidFill>
                      <a:srgbClr val="00CC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1" u="none" strike="noStrike" dirty="0">
                          <a:effectLst/>
                          <a:latin typeface="メイリオ" panose="020B0604030504040204" pitchFamily="50" charset="-128"/>
                          <a:ea typeface="メイリオ" panose="020B0604030504040204" pitchFamily="50" charset="-128"/>
                        </a:rPr>
                        <a:t> </a:t>
                      </a:r>
                      <a:r>
                        <a:rPr lang="ja-JP" altLang="en-US" sz="1200" b="1" u="none" strike="noStrike" dirty="0">
                          <a:effectLst/>
                          <a:highlight>
                            <a:srgbClr val="00CCFF"/>
                          </a:highlight>
                          <a:latin typeface="メイリオ" panose="020B0604030504040204" pitchFamily="50" charset="-128"/>
                          <a:ea typeface="メイリオ" panose="020B0604030504040204" pitchFamily="50" charset="-128"/>
                        </a:rPr>
                        <a:t>商品力・</a:t>
                      </a:r>
                      <a:r>
                        <a:rPr lang="zh-TW" altLang="en-US" sz="1200" b="1" u="none" strike="noStrike" dirty="0">
                          <a:effectLst/>
                          <a:highlight>
                            <a:srgbClr val="00CCFF"/>
                          </a:highlight>
                          <a:latin typeface="メイリオ" panose="020B0604030504040204" pitchFamily="50" charset="-128"/>
                          <a:ea typeface="メイリオ" panose="020B0604030504040204" pitchFamily="50" charset="-128"/>
                        </a:rPr>
                        <a:t>固有技術</a:t>
                      </a:r>
                      <a:r>
                        <a:rPr lang="ja-JP" altLang="en-US" sz="1200" b="1" u="none" strike="noStrike" dirty="0">
                          <a:effectLst/>
                          <a:highlight>
                            <a:srgbClr val="00CCFF"/>
                          </a:highlight>
                          <a:latin typeface="メイリオ" panose="020B0604030504040204" pitchFamily="50" charset="-128"/>
                          <a:ea typeface="メイリオ" panose="020B0604030504040204" pitchFamily="50" charset="-128"/>
                        </a:rPr>
                        <a:t>　</a:t>
                      </a:r>
                      <a:r>
                        <a:rPr lang="en-US" altLang="ja-JP" sz="1050" b="0" u="none" strike="noStrike" dirty="0">
                          <a:effectLst/>
                          <a:highlight>
                            <a:srgbClr val="00CCFF"/>
                          </a:highlight>
                          <a:latin typeface="メイリオ" panose="020B0604030504040204" pitchFamily="50" charset="-128"/>
                          <a:ea typeface="メイリオ" panose="020B0604030504040204" pitchFamily="50" charset="-128"/>
                        </a:rPr>
                        <a:t>(</a:t>
                      </a:r>
                      <a:r>
                        <a:rPr kumimoji="1" lang="ja-JP" altLang="en-US" sz="1050" b="0" dirty="0">
                          <a:highlight>
                            <a:srgbClr val="00CCFF"/>
                          </a:highlight>
                          <a:latin typeface="メイリオ" panose="020B0604030504040204" pitchFamily="50" charset="-128"/>
                          <a:ea typeface="メイリオ" panose="020B0604030504040204" pitchFamily="50" charset="-128"/>
                        </a:rPr>
                        <a:t>機能性、信頼性、利便性）</a:t>
                      </a:r>
                      <a:endParaRPr kumimoji="1" lang="en-US" altLang="ja-JP" sz="1200" b="1" dirty="0">
                        <a:highlight>
                          <a:srgbClr val="00CCFF"/>
                        </a:highlight>
                        <a:latin typeface="メイリオ" panose="020B0604030504040204" pitchFamily="50" charset="-128"/>
                        <a:ea typeface="メイリオ" panose="020B0604030504040204" pitchFamily="50" charset="-128"/>
                      </a:endParaRPr>
                    </a:p>
                    <a:p>
                      <a:pPr algn="l" fontAlgn="ctr"/>
                      <a:r>
                        <a:rPr lang="ja-JP" altLang="en-US" sz="1200" b="1" i="0" u="none" strike="noStrike" dirty="0">
                          <a:solidFill>
                            <a:srgbClr val="000000"/>
                          </a:solidFill>
                          <a:effectLst/>
                          <a:latin typeface="メイリオ" panose="020B0604030504040204" pitchFamily="50" charset="-128"/>
                          <a:ea typeface="メイリオ" panose="020B0604030504040204" pitchFamily="50" charset="-128"/>
                        </a:rPr>
                        <a:t> 品質、品揃え、オリジナリティ</a:t>
                      </a:r>
                      <a:endParaRPr lang="en-US" altLang="ja-JP" sz="1200" b="1" i="0" u="none" strike="noStrike" dirty="0">
                        <a:solidFill>
                          <a:srgbClr val="000000"/>
                        </a:solidFill>
                        <a:effectLst/>
                        <a:latin typeface="メイリオ" panose="020B0604030504040204" pitchFamily="50" charset="-128"/>
                        <a:ea typeface="メイリオ" panose="020B0604030504040204" pitchFamily="50" charset="-128"/>
                      </a:endParaRPr>
                    </a:p>
                    <a:p>
                      <a:pPr algn="l" fontAlgn="ctr"/>
                      <a:r>
                        <a:rPr lang="ja-JP" altLang="en-US" sz="1200" b="1"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200" b="1" i="0" u="none" strike="noStrike" dirty="0">
                          <a:solidFill>
                            <a:srgbClr val="000000"/>
                          </a:solidFill>
                          <a:effectLst/>
                          <a:highlight>
                            <a:srgbClr val="33CCFF"/>
                          </a:highlight>
                          <a:latin typeface="メイリオ" panose="020B0604030504040204" pitchFamily="50" charset="-128"/>
                          <a:ea typeface="メイリオ" panose="020B0604030504040204" pitchFamily="50" charset="-128"/>
                        </a:rPr>
                        <a:t>サービス</a:t>
                      </a:r>
                      <a:r>
                        <a:rPr lang="ja-JP" altLang="en-US" sz="1050" b="0" i="0" u="none" strike="noStrike" dirty="0">
                          <a:solidFill>
                            <a:srgbClr val="000000"/>
                          </a:solidFill>
                          <a:effectLst/>
                          <a:highlight>
                            <a:srgbClr val="33CCFF"/>
                          </a:highlight>
                          <a:latin typeface="メイリオ" panose="020B0604030504040204" pitchFamily="50" charset="-128"/>
                          <a:ea typeface="メイリオ" panose="020B0604030504040204" pitchFamily="50" charset="-128"/>
                        </a:rPr>
                        <a:t>（商品に付随する別の効用）</a:t>
                      </a:r>
                      <a:endParaRPr lang="en-US" altLang="ja-JP" sz="1200" b="0" i="0" u="none" strike="noStrike" dirty="0">
                        <a:solidFill>
                          <a:srgbClr val="000000"/>
                        </a:solidFill>
                        <a:effectLst/>
                        <a:highlight>
                          <a:srgbClr val="33CCFF"/>
                        </a:highlight>
                        <a:latin typeface="メイリオ" panose="020B0604030504040204" pitchFamily="50" charset="-128"/>
                        <a:ea typeface="メイリオ" panose="020B0604030504040204" pitchFamily="50" charset="-128"/>
                      </a:endParaRPr>
                    </a:p>
                  </a:txBody>
                  <a:tcPr marL="4702" marR="4702" marT="4702" marB="0" anchor="ctr"/>
                </a:tc>
                <a:tc>
                  <a:txBody>
                    <a:bodyPr/>
                    <a:lstStyle/>
                    <a:p>
                      <a:pPr algn="l"/>
                      <a:r>
                        <a:rPr kumimoji="1" lang="ja-JP" altLang="en-US" sz="1200" b="1" dirty="0">
                          <a:highlight>
                            <a:srgbClr val="00CCFF"/>
                          </a:highlight>
                          <a:latin typeface="メイリオ" panose="020B0604030504040204" pitchFamily="50" charset="-128"/>
                          <a:ea typeface="メイリオ" panose="020B0604030504040204" pitchFamily="50" charset="-128"/>
                        </a:rPr>
                        <a:t>開発する組織力</a:t>
                      </a:r>
                      <a:endParaRPr kumimoji="1" lang="en-US" altLang="ja-JP" sz="1200" b="1" dirty="0">
                        <a:highlight>
                          <a:srgbClr val="00CCFF"/>
                        </a:highlight>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管理技術、アイディア力、アイデアを育てる企業文化・組織</a:t>
                      </a:r>
                      <a:endParaRPr kumimoji="1" lang="en-US" altLang="ja-JP" sz="1200" b="1" dirty="0">
                        <a:latin typeface="メイリオ" panose="020B0604030504040204" pitchFamily="50" charset="-128"/>
                        <a:ea typeface="メイリオ" panose="020B0604030504040204" pitchFamily="50" charset="-128"/>
                      </a:endParaRPr>
                    </a:p>
                    <a:p>
                      <a:pPr algn="l"/>
                      <a:r>
                        <a:rPr kumimoji="1" lang="ja-JP" altLang="en-US" sz="1200" b="1" dirty="0">
                          <a:highlight>
                            <a:srgbClr val="33CCFF"/>
                          </a:highlight>
                          <a:latin typeface="メイリオ" panose="020B0604030504040204" pitchFamily="50" charset="-128"/>
                          <a:ea typeface="メイリオ" panose="020B0604030504040204" pitchFamily="50" charset="-128"/>
                        </a:rPr>
                        <a:t>地域密着、生活密着型（営業時間）、営業範囲の広さ</a:t>
                      </a:r>
                      <a:endParaRPr kumimoji="1" lang="en-US" altLang="ja-JP" sz="1200" b="1" dirty="0">
                        <a:highlight>
                          <a:srgbClr val="33CCFF"/>
                        </a:highlight>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20721844"/>
                  </a:ext>
                </a:extLst>
              </a:tr>
              <a:tr h="487680">
                <a:tc>
                  <a:txBody>
                    <a:bodyPr/>
                    <a:lstStyle/>
                    <a:p>
                      <a:pPr algn="ctr"/>
                      <a:r>
                        <a:rPr kumimoji="1" lang="ja-JP" altLang="en-US" sz="1600" b="1" dirty="0">
                          <a:latin typeface="メイリオ" panose="020B0604030504040204" pitchFamily="50" charset="-128"/>
                          <a:ea typeface="メイリオ" panose="020B0604030504040204" pitchFamily="50" charset="-128"/>
                        </a:rPr>
                        <a:t>金</a:t>
                      </a:r>
                    </a:p>
                  </a:txBody>
                  <a:tcPr anchor="ctr">
                    <a:solidFill>
                      <a:srgbClr val="FF66FF"/>
                    </a:solidFill>
                  </a:tcPr>
                </a:tc>
                <a:tc>
                  <a:txBody>
                    <a:bodyPr/>
                    <a:lstStyle/>
                    <a:p>
                      <a:pPr algn="l" fontAlgn="ctr"/>
                      <a:r>
                        <a:rPr lang="ja-JP" altLang="en-US" sz="1200" b="1"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200" b="1" i="0" u="none" strike="noStrike" dirty="0">
                          <a:solidFill>
                            <a:srgbClr val="000000"/>
                          </a:solidFill>
                          <a:effectLst/>
                          <a:highlight>
                            <a:srgbClr val="FF66FF"/>
                          </a:highlight>
                          <a:latin typeface="メイリオ" panose="020B0604030504040204" pitchFamily="50" charset="-128"/>
                          <a:ea typeface="メイリオ" panose="020B0604030504040204" pitchFamily="50" charset="-128"/>
                        </a:rPr>
                        <a:t>受注スタイル</a:t>
                      </a:r>
                      <a:endParaRPr lang="en-US" altLang="ja-JP" sz="1200" b="1" i="0" u="none" strike="noStrike" dirty="0">
                        <a:solidFill>
                          <a:srgbClr val="000000"/>
                        </a:solidFill>
                        <a:effectLst/>
                        <a:highlight>
                          <a:srgbClr val="FF66FF"/>
                        </a:highlight>
                        <a:latin typeface="メイリオ" panose="020B0604030504040204" pitchFamily="50" charset="-128"/>
                        <a:ea typeface="メイリオ" panose="020B0604030504040204" pitchFamily="50" charset="-128"/>
                      </a:endParaRPr>
                    </a:p>
                    <a:p>
                      <a:pPr algn="l" fontAlgn="ctr"/>
                      <a:r>
                        <a:rPr lang="ja-JP" altLang="en-US" sz="1200" b="1" i="0" u="none" strike="noStrike" dirty="0">
                          <a:solidFill>
                            <a:srgbClr val="000000"/>
                          </a:solidFill>
                          <a:effectLst/>
                          <a:latin typeface="メイリオ" panose="020B0604030504040204" pitchFamily="50" charset="-128"/>
                          <a:ea typeface="メイリオ" panose="020B0604030504040204" pitchFamily="50" charset="-128"/>
                        </a:rPr>
                        <a:t> 財務体質</a:t>
                      </a:r>
                      <a:endParaRPr lang="en-US" altLang="ja-JP"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702" marR="4702" marT="4702" marB="0" anchor="ctr"/>
                </a:tc>
                <a:tc>
                  <a:txBody>
                    <a:bodyPr/>
                    <a:lstStyle/>
                    <a:p>
                      <a:pPr algn="l"/>
                      <a:r>
                        <a:rPr kumimoji="1" lang="ja-JP" altLang="en-US" sz="1200" b="1" dirty="0">
                          <a:highlight>
                            <a:srgbClr val="FF66FF"/>
                          </a:highlight>
                          <a:latin typeface="メイリオ" panose="020B0604030504040204" pitchFamily="50" charset="-128"/>
                          <a:ea typeface="メイリオ" panose="020B0604030504040204" pitchFamily="50" charset="-128"/>
                        </a:rPr>
                        <a:t>コト（未来価値）の提案 </a:t>
                      </a:r>
                      <a:r>
                        <a:rPr kumimoji="1" lang="en-US" altLang="ja-JP" sz="1200" b="1" dirty="0">
                          <a:highlight>
                            <a:srgbClr val="FF66FF"/>
                          </a:highlight>
                          <a:latin typeface="メイリオ" panose="020B0604030504040204" pitchFamily="50" charset="-128"/>
                          <a:ea typeface="メイリオ" panose="020B0604030504040204" pitchFamily="50" charset="-128"/>
                        </a:rPr>
                        <a:t>/ </a:t>
                      </a:r>
                      <a:r>
                        <a:rPr kumimoji="1" lang="ja-JP" altLang="en-US" sz="1200" b="1" dirty="0">
                          <a:highlight>
                            <a:srgbClr val="FF66FF"/>
                          </a:highlight>
                          <a:latin typeface="メイリオ" panose="020B0604030504040204" pitchFamily="50" charset="-128"/>
                          <a:ea typeface="メイリオ" panose="020B0604030504040204" pitchFamily="50" charset="-128"/>
                        </a:rPr>
                        <a:t>モノの提案 </a:t>
                      </a:r>
                      <a:r>
                        <a:rPr kumimoji="1" lang="en-US" altLang="ja-JP" sz="1200" b="1" dirty="0">
                          <a:highlight>
                            <a:srgbClr val="FF66FF"/>
                          </a:highlight>
                          <a:latin typeface="メイリオ" panose="020B0604030504040204" pitchFamily="50" charset="-128"/>
                          <a:ea typeface="メイリオ" panose="020B0604030504040204" pitchFamily="50" charset="-128"/>
                        </a:rPr>
                        <a:t>/ </a:t>
                      </a:r>
                      <a:r>
                        <a:rPr kumimoji="1" lang="ja-JP" altLang="en-US" sz="1200" b="1" dirty="0">
                          <a:highlight>
                            <a:srgbClr val="FF66FF"/>
                          </a:highlight>
                          <a:latin typeface="メイリオ" panose="020B0604030504040204" pitchFamily="50" charset="-128"/>
                          <a:ea typeface="メイリオ" panose="020B0604030504040204" pitchFamily="50" charset="-128"/>
                        </a:rPr>
                        <a:t>低価格</a:t>
                      </a:r>
                      <a:r>
                        <a:rPr kumimoji="1" lang="ja-JP" altLang="en-US" sz="700" b="1" dirty="0">
                          <a:highlight>
                            <a:srgbClr val="FF66FF"/>
                          </a:highlight>
                          <a:latin typeface="メイリオ" panose="020B0604030504040204" pitchFamily="50" charset="-128"/>
                          <a:ea typeface="メイリオ" panose="020B0604030504040204" pitchFamily="50" charset="-128"/>
                        </a:rPr>
                        <a:t>（ジェネリック戦略）</a:t>
                      </a:r>
                      <a:r>
                        <a:rPr kumimoji="1" lang="en-US" altLang="ja-JP" sz="1200" b="1" dirty="0">
                          <a:highlight>
                            <a:srgbClr val="FF66FF"/>
                          </a:highlight>
                          <a:latin typeface="メイリオ" panose="020B0604030504040204" pitchFamily="50" charset="-128"/>
                          <a:ea typeface="メイリオ" panose="020B0604030504040204" pitchFamily="50" charset="-128"/>
                        </a:rPr>
                        <a:t>/</a:t>
                      </a:r>
                      <a:r>
                        <a:rPr kumimoji="1" lang="ja-JP" altLang="en-US" sz="1200" b="1" dirty="0">
                          <a:highlight>
                            <a:srgbClr val="FF66FF"/>
                          </a:highlight>
                          <a:latin typeface="メイリオ" panose="020B0604030504040204" pitchFamily="50" charset="-128"/>
                          <a:ea typeface="メイリオ" panose="020B0604030504040204" pitchFamily="50" charset="-128"/>
                        </a:rPr>
                        <a:t>容易性</a:t>
                      </a:r>
                      <a:endParaRPr kumimoji="1" lang="en-US" altLang="ja-JP" sz="1200" b="1" dirty="0">
                        <a:highlight>
                          <a:srgbClr val="FF66FF"/>
                        </a:highlight>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売上重視、粗利重視、営業利益、</a:t>
                      </a:r>
                      <a:r>
                        <a:rPr kumimoji="1" lang="en-US" altLang="ja-JP" sz="1200" b="1" dirty="0">
                          <a:latin typeface="メイリオ" panose="020B0604030504040204" pitchFamily="50" charset="-128"/>
                          <a:ea typeface="メイリオ" panose="020B0604030504040204" pitchFamily="50" charset="-128"/>
                        </a:rPr>
                        <a:t>ROA</a:t>
                      </a:r>
                      <a:r>
                        <a:rPr kumimoji="1" lang="ja-JP" altLang="en-US" sz="1200" b="1" dirty="0">
                          <a:latin typeface="メイリオ" panose="020B0604030504040204" pitchFamily="50" charset="-128"/>
                          <a:ea typeface="メイリオ" panose="020B0604030504040204" pitchFamily="50" charset="-128"/>
                        </a:rPr>
                        <a:t>（総資産利益率）</a:t>
                      </a:r>
                      <a:endParaRPr kumimoji="1" lang="en-US" altLang="ja-JP" sz="12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349990625"/>
                  </a:ext>
                </a:extLst>
              </a:tr>
              <a:tr h="758349">
                <a:tc>
                  <a:txBody>
                    <a:bodyPr/>
                    <a:lstStyle/>
                    <a:p>
                      <a:pPr algn="ctr"/>
                      <a:r>
                        <a:rPr kumimoji="1" lang="ja-JP" altLang="en-US" sz="1600" b="1" dirty="0">
                          <a:latin typeface="メイリオ" panose="020B0604030504040204" pitchFamily="50" charset="-128"/>
                          <a:ea typeface="メイリオ" panose="020B0604030504040204" pitchFamily="50" charset="-128"/>
                        </a:rPr>
                        <a:t>情報</a:t>
                      </a:r>
                    </a:p>
                  </a:txBody>
                  <a:tcPr anchor="ctr">
                    <a:solidFill>
                      <a:srgbClr val="00FF00"/>
                    </a:solidFill>
                  </a:tcPr>
                </a:tc>
                <a:tc>
                  <a:txBody>
                    <a:bodyPr/>
                    <a:lstStyle/>
                    <a:p>
                      <a:pPr algn="l"/>
                      <a:r>
                        <a:rPr kumimoji="1" lang="ja-JP" altLang="en-US" sz="1200" b="1" dirty="0">
                          <a:highlight>
                            <a:srgbClr val="00FF00"/>
                          </a:highlight>
                          <a:latin typeface="メイリオ" panose="020B0604030504040204" pitchFamily="50" charset="-128"/>
                          <a:ea typeface="メイリオ" panose="020B0604030504040204" pitchFamily="50" charset="-128"/>
                        </a:rPr>
                        <a:t>経営姿勢の発信</a:t>
                      </a:r>
                      <a:endParaRPr kumimoji="1" lang="en-US" altLang="ja-JP" sz="1200" b="1" dirty="0">
                        <a:highlight>
                          <a:srgbClr val="00FF00"/>
                        </a:highlight>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ブランド力</a:t>
                      </a:r>
                      <a:r>
                        <a:rPr kumimoji="1" lang="ja-JP" altLang="en-US" sz="1050" b="0" dirty="0">
                          <a:latin typeface="メイリオ" panose="020B0604030504040204" pitchFamily="50" charset="-128"/>
                          <a:ea typeface="メイリオ" panose="020B0604030504040204" pitchFamily="50" charset="-128"/>
                        </a:rPr>
                        <a:t>（企業の信頼性・イメージ）</a:t>
                      </a:r>
                      <a:r>
                        <a:rPr kumimoji="1" lang="ja-JP" altLang="en-US" sz="1200" b="1" dirty="0">
                          <a:solidFill>
                            <a:schemeClr val="tx1"/>
                          </a:solidFill>
                          <a:latin typeface="メイリオ" panose="020B0604030504040204" pitchFamily="50" charset="-128"/>
                          <a:ea typeface="メイリオ" panose="020B0604030504040204" pitchFamily="50" charset="-128"/>
                        </a:rPr>
                        <a:t>の発信</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l"/>
                      <a:r>
                        <a:rPr kumimoji="1" lang="ja-JP" altLang="en-US" sz="1200" b="1" i="0" u="none" strike="noStrike" dirty="0">
                          <a:solidFill>
                            <a:srgbClr val="000000"/>
                          </a:solidFill>
                          <a:effectLst/>
                          <a:highlight>
                            <a:srgbClr val="00FF00"/>
                          </a:highlight>
                          <a:latin typeface="メイリオ" panose="020B0604030504040204" pitchFamily="50" charset="-128"/>
                          <a:ea typeface="メイリオ" panose="020B0604030504040204" pitchFamily="50" charset="-128"/>
                        </a:rPr>
                        <a:t>プロモーション</a:t>
                      </a:r>
                      <a:endParaRPr lang="en-US" altLang="ja-JP" sz="1600" b="1" i="0" u="none" strike="noStrike" dirty="0">
                        <a:solidFill>
                          <a:srgbClr val="000000"/>
                        </a:solidFill>
                        <a:effectLst/>
                        <a:highlight>
                          <a:srgbClr val="00FF00"/>
                        </a:highlight>
                        <a:latin typeface="メイリオ" panose="020B0604030504040204" pitchFamily="50" charset="-128"/>
                        <a:ea typeface="メイリオ" panose="020B0604030504040204" pitchFamily="50" charset="-128"/>
                      </a:endParaRPr>
                    </a:p>
                  </a:txBody>
                  <a:tcPr anchor="ctr"/>
                </a:tc>
                <a:tc>
                  <a:txBody>
                    <a:bodyPr/>
                    <a:lstStyle/>
                    <a:p>
                      <a:pPr algn="l"/>
                      <a:r>
                        <a:rPr kumimoji="1" lang="ja-JP" altLang="en-US" sz="1200" b="1" dirty="0">
                          <a:highlight>
                            <a:srgbClr val="00FF00"/>
                          </a:highlight>
                          <a:latin typeface="メイリオ" panose="020B0604030504040204" pitchFamily="50" charset="-128"/>
                          <a:ea typeface="メイリオ" panose="020B0604030504040204" pitchFamily="50" charset="-128"/>
                        </a:rPr>
                        <a:t>社会貢献</a:t>
                      </a:r>
                      <a:r>
                        <a:rPr kumimoji="1" lang="en-US" altLang="ja-JP" sz="1200" b="1" dirty="0">
                          <a:highlight>
                            <a:srgbClr val="00FF00"/>
                          </a:highlight>
                          <a:latin typeface="メイリオ" panose="020B0604030504040204" pitchFamily="50" charset="-128"/>
                          <a:ea typeface="メイリオ" panose="020B0604030504040204" pitchFamily="50" charset="-128"/>
                        </a:rPr>
                        <a:t> / </a:t>
                      </a:r>
                      <a:r>
                        <a:rPr kumimoji="1" lang="ja-JP" altLang="en-US" sz="1200" b="1" dirty="0">
                          <a:highlight>
                            <a:srgbClr val="00FF00"/>
                          </a:highlight>
                          <a:latin typeface="メイリオ" panose="020B0604030504040204" pitchFamily="50" charset="-128"/>
                          <a:ea typeface="メイリオ" panose="020B0604030504040204" pitchFamily="50" charset="-128"/>
                        </a:rPr>
                        <a:t>価格主義経営（モノ） </a:t>
                      </a:r>
                      <a:r>
                        <a:rPr kumimoji="1" lang="en-US" altLang="ja-JP" sz="1200" b="1" dirty="0">
                          <a:highlight>
                            <a:srgbClr val="00FF00"/>
                          </a:highlight>
                          <a:latin typeface="メイリオ" panose="020B0604030504040204" pitchFamily="50" charset="-128"/>
                          <a:ea typeface="メイリオ" panose="020B0604030504040204" pitchFamily="50" charset="-128"/>
                        </a:rPr>
                        <a:t>HP</a:t>
                      </a:r>
                      <a:r>
                        <a:rPr kumimoji="1" lang="ja-JP" altLang="en-US" sz="1200" b="1" dirty="0">
                          <a:highlight>
                            <a:srgbClr val="00FF00"/>
                          </a:highlight>
                          <a:latin typeface="メイリオ" panose="020B0604030504040204" pitchFamily="50" charset="-128"/>
                          <a:ea typeface="メイリオ" panose="020B0604030504040204" pitchFamily="50" charset="-128"/>
                        </a:rPr>
                        <a:t>・</a:t>
                      </a:r>
                      <a:r>
                        <a:rPr kumimoji="1" lang="en-US" altLang="ja-JP" sz="1200" b="1" dirty="0">
                          <a:highlight>
                            <a:srgbClr val="00FF00"/>
                          </a:highlight>
                          <a:latin typeface="メイリオ" panose="020B0604030504040204" pitchFamily="50" charset="-128"/>
                          <a:ea typeface="メイリオ" panose="020B0604030504040204" pitchFamily="50" charset="-128"/>
                        </a:rPr>
                        <a:t>SNS </a:t>
                      </a:r>
                    </a:p>
                    <a:p>
                      <a:pPr algn="l"/>
                      <a:r>
                        <a:rPr kumimoji="1" lang="ja-JP" altLang="en-US" sz="1200" b="1" dirty="0">
                          <a:latin typeface="メイリオ" panose="020B0604030504040204" pitchFamily="50" charset="-128"/>
                          <a:ea typeface="メイリオ" panose="020B0604030504040204" pitchFamily="50" charset="-128"/>
                        </a:rPr>
                        <a:t>顧客がファン、応援団、アンバサダー（広報大使）</a:t>
                      </a:r>
                      <a:endParaRPr kumimoji="1" lang="en-US" altLang="ja-JP" sz="1200" b="1" dirty="0">
                        <a:latin typeface="メイリオ" panose="020B0604030504040204" pitchFamily="50" charset="-128"/>
                        <a:ea typeface="メイリオ" panose="020B0604030504040204" pitchFamily="50" charset="-128"/>
                      </a:endParaRPr>
                    </a:p>
                    <a:p>
                      <a:pPr algn="l"/>
                      <a:r>
                        <a:rPr kumimoji="1" lang="ja-JP" altLang="en-US" sz="1200" b="1" dirty="0">
                          <a:highlight>
                            <a:srgbClr val="00FF00"/>
                          </a:highlight>
                          <a:latin typeface="メイリオ" panose="020B0604030504040204" pitchFamily="50" charset="-128"/>
                          <a:ea typeface="メイリオ" panose="020B0604030504040204" pitchFamily="50" charset="-128"/>
                        </a:rPr>
                        <a:t>広告の企画力、タイミング、訴求内容、訴求手段</a:t>
                      </a:r>
                      <a:endParaRPr kumimoji="1" lang="en-US" altLang="ja-JP" sz="1200" b="1" dirty="0">
                        <a:highlight>
                          <a:srgbClr val="00FF00"/>
                        </a:highlight>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84447082"/>
                  </a:ext>
                </a:extLst>
              </a:tr>
              <a:tr h="429913">
                <a:tc>
                  <a:txBody>
                    <a:bodyPr/>
                    <a:lstStyle/>
                    <a:p>
                      <a:pPr algn="ctr"/>
                      <a:r>
                        <a:rPr kumimoji="1" lang="ja-JP" altLang="en-US" sz="1600" b="1" dirty="0">
                          <a:latin typeface="メイリオ" panose="020B0604030504040204" pitchFamily="50" charset="-128"/>
                          <a:ea typeface="メイリオ" panose="020B0604030504040204" pitchFamily="50" charset="-128"/>
                        </a:rPr>
                        <a:t>時間</a:t>
                      </a: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highlight>
                            <a:srgbClr val="C0C0C0"/>
                          </a:highlight>
                          <a:latin typeface="メイリオ" panose="020B0604030504040204" pitchFamily="50" charset="-128"/>
                          <a:ea typeface="メイリオ" panose="020B0604030504040204" pitchFamily="50" charset="-128"/>
                        </a:rPr>
                        <a:t>スピード</a:t>
                      </a:r>
                      <a:r>
                        <a:rPr kumimoji="1" lang="ja-JP" altLang="en-US" sz="1050" b="0" dirty="0">
                          <a:highlight>
                            <a:srgbClr val="C0C0C0"/>
                          </a:highlight>
                          <a:latin typeface="メイリオ" panose="020B0604030504040204" pitchFamily="50" charset="-128"/>
                          <a:ea typeface="メイリオ" panose="020B0604030504040204" pitchFamily="50" charset="-128"/>
                        </a:rPr>
                        <a:t>（対応中の時間、対応までの時間）</a:t>
                      </a:r>
                      <a:endParaRPr kumimoji="1" lang="en-US" altLang="ja-JP" sz="1200" b="0" dirty="0">
                        <a:highlight>
                          <a:srgbClr val="C0C0C0"/>
                        </a:highlight>
                        <a:latin typeface="メイリオ" panose="020B0604030504040204" pitchFamily="50" charset="-128"/>
                        <a:ea typeface="メイリオ" panose="020B0604030504040204" pitchFamily="50" charset="-128"/>
                      </a:endParaRPr>
                    </a:p>
                    <a:p>
                      <a:pPr algn="l"/>
                      <a:r>
                        <a:rPr kumimoji="1" lang="ja-JP" altLang="en-US" sz="1200" b="1" i="0" u="none" strike="noStrike" dirty="0">
                          <a:solidFill>
                            <a:srgbClr val="000000"/>
                          </a:solidFill>
                          <a:effectLst/>
                          <a:latin typeface="メイリオ" panose="020B0604030504040204" pitchFamily="50" charset="-128"/>
                          <a:ea typeface="メイリオ" panose="020B0604030504040204" pitchFamily="50" charset="-128"/>
                        </a:rPr>
                        <a:t>利便性</a:t>
                      </a:r>
                      <a:endParaRPr lang="en-US" altLang="ja-JP"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tc>
                <a:tc>
                  <a:txBody>
                    <a:bodyPr/>
                    <a:lstStyle/>
                    <a:p>
                      <a:pPr algn="l"/>
                      <a:r>
                        <a:rPr kumimoji="1" lang="ja-JP" altLang="en-US" sz="1200" b="1" dirty="0">
                          <a:highlight>
                            <a:srgbClr val="C0C0C0"/>
                          </a:highlight>
                          <a:latin typeface="メイリオ" panose="020B0604030504040204" pitchFamily="50" charset="-128"/>
                          <a:ea typeface="メイリオ" panose="020B0604030504040204" pitchFamily="50" charset="-128"/>
                        </a:rPr>
                        <a:t>工程管理、仕組み、その場の機敏性</a:t>
                      </a:r>
                      <a:endParaRPr kumimoji="1" lang="en-US" altLang="ja-JP" sz="1200" b="1" dirty="0">
                        <a:highlight>
                          <a:srgbClr val="C0C0C0"/>
                        </a:highlight>
                        <a:latin typeface="メイリオ" panose="020B0604030504040204" pitchFamily="50" charset="-128"/>
                        <a:ea typeface="メイリオ" panose="020B0604030504040204" pitchFamily="50" charset="-128"/>
                      </a:endParaRPr>
                    </a:p>
                    <a:p>
                      <a:pPr algn="l"/>
                      <a:r>
                        <a:rPr kumimoji="1" lang="ja-JP" altLang="en-US" sz="1200" b="1" dirty="0">
                          <a:latin typeface="メイリオ" panose="020B0604030504040204" pitchFamily="50" charset="-128"/>
                          <a:ea typeface="メイリオ" panose="020B0604030504040204" pitchFamily="50" charset="-128"/>
                        </a:rPr>
                        <a:t>アクセス、立地条件、駐車場</a:t>
                      </a:r>
                      <a:endParaRPr kumimoji="1" lang="en-US" altLang="ja-JP" sz="12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78324201"/>
                  </a:ext>
                </a:extLst>
              </a:tr>
              <a:tr h="429913">
                <a:tc>
                  <a:txBody>
                    <a:bodyPr/>
                    <a:lstStyle/>
                    <a:p>
                      <a:pPr algn="ctr"/>
                      <a:r>
                        <a:rPr kumimoji="1" lang="ja-JP" altLang="en-US" sz="1600" b="1" dirty="0">
                          <a:latin typeface="メイリオ" panose="020B0604030504040204" pitchFamily="50" charset="-128"/>
                          <a:ea typeface="メイリオ" panose="020B0604030504040204" pitchFamily="50" charset="-128"/>
                        </a:rPr>
                        <a:t>知的財産</a:t>
                      </a:r>
                    </a:p>
                  </a:txBody>
                  <a:tcPr anchor="ctr">
                    <a:solidFill>
                      <a:schemeClr val="accent4"/>
                    </a:solidFill>
                  </a:tcPr>
                </a:tc>
                <a:tc>
                  <a:txBody>
                    <a:bodyPr/>
                    <a:lstStyle/>
                    <a:p>
                      <a:pPr algn="l"/>
                      <a:r>
                        <a:rPr kumimoji="1" lang="ja-JP" altLang="en-US" sz="1200" b="1" i="0" kern="1200" dirty="0">
                          <a:solidFill>
                            <a:schemeClr val="tx1"/>
                          </a:solidFill>
                          <a:effectLst/>
                          <a:latin typeface="+mn-lt"/>
                          <a:ea typeface="+mn-ea"/>
                          <a:cs typeface="+mn-cs"/>
                        </a:rPr>
                        <a:t>著作権、特許権、実用新案権、意匠権、商標権、ブランド</a:t>
                      </a:r>
                      <a:endParaRPr lang="en-US" altLang="ja-JP" sz="1000" b="1"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tc>
                <a:tc>
                  <a:txBody>
                    <a:bodyPr/>
                    <a:lstStyle/>
                    <a:p>
                      <a:pPr algn="l"/>
                      <a:r>
                        <a:rPr kumimoji="1" lang="ja-JP" altLang="en-US" sz="1200" b="1" dirty="0">
                          <a:latin typeface="メイリオ" panose="020B0604030504040204" pitchFamily="50" charset="-128"/>
                          <a:ea typeface="メイリオ" panose="020B0604030504040204" pitchFamily="50" charset="-128"/>
                        </a:rPr>
                        <a:t>研究組織の有無、提案制度などの仕組み、ブランドを考える意識と組織</a:t>
                      </a:r>
                      <a:endParaRPr kumimoji="1" lang="en-US" altLang="ja-JP" sz="12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724809525"/>
                  </a:ext>
                </a:extLst>
              </a:tr>
            </a:tbl>
          </a:graphicData>
        </a:graphic>
      </p:graphicFrame>
      <p:pic>
        <p:nvPicPr>
          <p:cNvPr id="2052" name="Picture 4" descr="「金棒 イラスト」の画像検索結果">
            <a:extLst>
              <a:ext uri="{FF2B5EF4-FFF2-40B4-BE49-F238E27FC236}">
                <a16:creationId xmlns:a16="http://schemas.microsoft.com/office/drawing/2014/main" id="{045E16F5-B67A-4DF9-99C1-ED63240BE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25" y="4227863"/>
            <a:ext cx="578397" cy="131892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50C306DB-B74B-42E3-AA88-526E938A263C}"/>
              </a:ext>
            </a:extLst>
          </p:cNvPr>
          <p:cNvSpPr/>
          <p:nvPr/>
        </p:nvSpPr>
        <p:spPr>
          <a:xfrm>
            <a:off x="288511" y="1778313"/>
            <a:ext cx="873673" cy="1770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804E704-D0F9-4090-AE01-6CECD920AAE7}"/>
              </a:ext>
            </a:extLst>
          </p:cNvPr>
          <p:cNvSpPr/>
          <p:nvPr/>
        </p:nvSpPr>
        <p:spPr>
          <a:xfrm>
            <a:off x="287004" y="3583554"/>
            <a:ext cx="873673" cy="31579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4114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C3B19137-3E1B-4761-91FD-770D86E465FE}"/>
              </a:ext>
            </a:extLst>
          </p:cNvPr>
          <p:cNvGraphicFramePr>
            <a:graphicFrameLocks noGrp="1"/>
          </p:cNvGraphicFramePr>
          <p:nvPr>
            <p:extLst>
              <p:ext uri="{D42A27DB-BD31-4B8C-83A1-F6EECF244321}">
                <p14:modId xmlns:p14="http://schemas.microsoft.com/office/powerpoint/2010/main" val="77614373"/>
              </p:ext>
            </p:extLst>
          </p:nvPr>
        </p:nvGraphicFramePr>
        <p:xfrm>
          <a:off x="217576" y="678426"/>
          <a:ext cx="11734897" cy="6064810"/>
        </p:xfrm>
        <a:graphic>
          <a:graphicData uri="http://schemas.openxmlformats.org/drawingml/2006/table">
            <a:tbl>
              <a:tblPr firstRow="1" bandRow="1">
                <a:tableStyleId>{5940675A-B579-460E-94D1-54222C63F5DA}</a:tableStyleId>
              </a:tblPr>
              <a:tblGrid>
                <a:gridCol w="747413">
                  <a:extLst>
                    <a:ext uri="{9D8B030D-6E8A-4147-A177-3AD203B41FA5}">
                      <a16:colId xmlns:a16="http://schemas.microsoft.com/office/drawing/2014/main" val="4151338379"/>
                    </a:ext>
                  </a:extLst>
                </a:gridCol>
                <a:gridCol w="2279655">
                  <a:extLst>
                    <a:ext uri="{9D8B030D-6E8A-4147-A177-3AD203B41FA5}">
                      <a16:colId xmlns:a16="http://schemas.microsoft.com/office/drawing/2014/main" val="3312658938"/>
                    </a:ext>
                  </a:extLst>
                </a:gridCol>
                <a:gridCol w="2143433">
                  <a:extLst>
                    <a:ext uri="{9D8B030D-6E8A-4147-A177-3AD203B41FA5}">
                      <a16:colId xmlns:a16="http://schemas.microsoft.com/office/drawing/2014/main" val="3018553438"/>
                    </a:ext>
                  </a:extLst>
                </a:gridCol>
                <a:gridCol w="2261419">
                  <a:extLst>
                    <a:ext uri="{9D8B030D-6E8A-4147-A177-3AD203B41FA5}">
                      <a16:colId xmlns:a16="http://schemas.microsoft.com/office/drawing/2014/main" val="1006153685"/>
                    </a:ext>
                  </a:extLst>
                </a:gridCol>
                <a:gridCol w="2271252">
                  <a:extLst>
                    <a:ext uri="{9D8B030D-6E8A-4147-A177-3AD203B41FA5}">
                      <a16:colId xmlns:a16="http://schemas.microsoft.com/office/drawing/2014/main" val="2445867456"/>
                    </a:ext>
                  </a:extLst>
                </a:gridCol>
                <a:gridCol w="2031725">
                  <a:extLst>
                    <a:ext uri="{9D8B030D-6E8A-4147-A177-3AD203B41FA5}">
                      <a16:colId xmlns:a16="http://schemas.microsoft.com/office/drawing/2014/main" val="1058269867"/>
                    </a:ext>
                  </a:extLst>
                </a:gridCol>
              </a:tblGrid>
              <a:tr h="302313">
                <a:tc rowSpan="3">
                  <a:txBody>
                    <a:bodyPr/>
                    <a:lstStyle/>
                    <a:p>
                      <a:pPr algn="ctr"/>
                      <a:r>
                        <a:rPr kumimoji="1" lang="ja-JP" altLang="en-US" sz="1600" b="1" dirty="0"/>
                        <a:t>経営</a:t>
                      </a:r>
                      <a:endParaRPr kumimoji="1" lang="en-US" altLang="ja-JP" sz="1600" b="1" dirty="0"/>
                    </a:p>
                    <a:p>
                      <a:pPr algn="ctr"/>
                      <a:r>
                        <a:rPr kumimoji="1" lang="ja-JP" altLang="en-US" sz="1600" b="1" dirty="0"/>
                        <a:t>資源</a:t>
                      </a:r>
                      <a:endParaRPr kumimoji="1" lang="ja-JP" altLang="en-US" sz="1400" b="1" dirty="0"/>
                    </a:p>
                  </a:txBody>
                  <a:tcPr anchor="ctr">
                    <a:solidFill>
                      <a:schemeClr val="accent4">
                        <a:lumMod val="20000"/>
                        <a:lumOff val="80000"/>
                      </a:schemeClr>
                    </a:solidFill>
                  </a:tcPr>
                </a:tc>
                <a:tc rowSpan="3">
                  <a:txBody>
                    <a:bodyPr/>
                    <a:lstStyle/>
                    <a:p>
                      <a:pPr algn="ctr"/>
                      <a:r>
                        <a:rPr kumimoji="1" lang="ja-JP" altLang="en-US" sz="1600" b="1" dirty="0"/>
                        <a:t>大分類</a:t>
                      </a:r>
                      <a:endParaRPr kumimoji="1" lang="en-US" altLang="ja-JP" sz="1800" b="1" dirty="0"/>
                    </a:p>
                  </a:txBody>
                  <a:tcPr anchor="ctr">
                    <a:solidFill>
                      <a:schemeClr val="accent4">
                        <a:lumMod val="20000"/>
                        <a:lumOff val="80000"/>
                      </a:schemeClr>
                    </a:solidFill>
                  </a:tcPr>
                </a:tc>
                <a:tc gridSpan="2">
                  <a:txBody>
                    <a:bodyPr/>
                    <a:lstStyle/>
                    <a:p>
                      <a:pPr algn="ctr"/>
                      <a:r>
                        <a:rPr kumimoji="1" lang="ja-JP" altLang="en-US" sz="1600" b="1" dirty="0"/>
                        <a:t>強み</a:t>
                      </a:r>
                    </a:p>
                  </a:txBody>
                  <a:tcPr anchor="ctr">
                    <a:solidFill>
                      <a:schemeClr val="accent4">
                        <a:lumMod val="20000"/>
                        <a:lumOff val="80000"/>
                      </a:schemeClr>
                    </a:solidFill>
                  </a:tcPr>
                </a:tc>
                <a:tc hMerge="1">
                  <a:txBody>
                    <a:bodyPr/>
                    <a:lstStyle/>
                    <a:p>
                      <a:pPr algn="ctr"/>
                      <a:endParaRPr kumimoji="1" lang="ja-JP" altLang="en-US" sz="1200" dirty="0"/>
                    </a:p>
                  </a:txBody>
                  <a:tcPr anchor="ctr"/>
                </a:tc>
                <a:tc>
                  <a:txBody>
                    <a:bodyPr/>
                    <a:lstStyle/>
                    <a:p>
                      <a:pPr algn="ctr"/>
                      <a:r>
                        <a:rPr kumimoji="1" lang="ja-JP" altLang="en-US" sz="1600" b="1" dirty="0"/>
                        <a:t>業界基準</a:t>
                      </a:r>
                    </a:p>
                  </a:txBody>
                  <a:tcPr anchor="ctr">
                    <a:solidFill>
                      <a:schemeClr val="accent4">
                        <a:lumMod val="20000"/>
                        <a:lumOff val="80000"/>
                      </a:schemeClr>
                    </a:solidFill>
                  </a:tcPr>
                </a:tc>
                <a:tc>
                  <a:txBody>
                    <a:bodyPr/>
                    <a:lstStyle/>
                    <a:p>
                      <a:pPr algn="ctr"/>
                      <a:r>
                        <a:rPr kumimoji="1" lang="ja-JP" altLang="en-US" sz="1600" b="1" dirty="0"/>
                        <a:t>課題</a:t>
                      </a:r>
                    </a:p>
                  </a:txBody>
                  <a:tcPr anchor="ctr">
                    <a:solidFill>
                      <a:schemeClr val="accent4">
                        <a:lumMod val="20000"/>
                        <a:lumOff val="80000"/>
                      </a:schemeClr>
                    </a:solidFill>
                  </a:tcPr>
                </a:tc>
                <a:extLst>
                  <a:ext uri="{0D108BD9-81ED-4DB2-BD59-A6C34878D82A}">
                    <a16:rowId xmlns:a16="http://schemas.microsoft.com/office/drawing/2014/main" val="3357634762"/>
                  </a:ext>
                </a:extLst>
              </a:tr>
              <a:tr h="326952">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b="1" dirty="0"/>
                        <a:t>圧倒的な強み（３点）</a:t>
                      </a:r>
                    </a:p>
                  </a:txBody>
                  <a:tcPr anchor="ctr">
                    <a:solidFill>
                      <a:schemeClr val="accent4">
                        <a:lumMod val="20000"/>
                        <a:lumOff val="80000"/>
                      </a:schemeClr>
                    </a:solidFill>
                  </a:tcPr>
                </a:tc>
                <a:tc>
                  <a:txBody>
                    <a:bodyPr/>
                    <a:lstStyle/>
                    <a:p>
                      <a:pPr algn="ctr"/>
                      <a:r>
                        <a:rPr kumimoji="1" lang="ja-JP" altLang="en-US" sz="1000" b="1" dirty="0"/>
                        <a:t>強みをサポート（２点）</a:t>
                      </a:r>
                    </a:p>
                  </a:txBody>
                  <a:tcPr anchor="ctr">
                    <a:solidFill>
                      <a:schemeClr val="accent4">
                        <a:lumMod val="20000"/>
                        <a:lumOff val="80000"/>
                      </a:schemeClr>
                    </a:solidFill>
                  </a:tcPr>
                </a:tc>
                <a:tc>
                  <a:txBody>
                    <a:bodyPr/>
                    <a:lstStyle/>
                    <a:p>
                      <a:pPr algn="ctr"/>
                      <a:r>
                        <a:rPr kumimoji="1" lang="ja-JP" altLang="en-US" sz="1000" b="1" dirty="0"/>
                        <a:t>業界標準（</a:t>
                      </a:r>
                      <a:r>
                        <a:rPr kumimoji="1" lang="en-US" altLang="ja-JP" sz="1000" b="1" dirty="0"/>
                        <a:t>1</a:t>
                      </a:r>
                      <a:r>
                        <a:rPr kumimoji="1" lang="ja-JP" altLang="en-US" sz="1000" b="1" dirty="0"/>
                        <a:t>点）</a:t>
                      </a:r>
                    </a:p>
                  </a:txBody>
                  <a:tcPr anchor="ctr">
                    <a:solidFill>
                      <a:schemeClr val="accent4">
                        <a:lumMod val="20000"/>
                        <a:lumOff val="80000"/>
                      </a:schemeClr>
                    </a:solidFill>
                  </a:tcPr>
                </a:tc>
                <a:tc>
                  <a:txBody>
                    <a:bodyPr/>
                    <a:lstStyle/>
                    <a:p>
                      <a:pPr algn="ctr"/>
                      <a:r>
                        <a:rPr kumimoji="1" lang="ja-JP" altLang="en-US" sz="1000" b="1" dirty="0"/>
                        <a:t>マイナス点</a:t>
                      </a:r>
                    </a:p>
                  </a:txBody>
                  <a:tcPr anchor="ctr">
                    <a:solidFill>
                      <a:schemeClr val="accent4">
                        <a:lumMod val="20000"/>
                        <a:lumOff val="80000"/>
                      </a:schemeClr>
                    </a:solidFill>
                  </a:tcPr>
                </a:tc>
                <a:extLst>
                  <a:ext uri="{0D108BD9-81ED-4DB2-BD59-A6C34878D82A}">
                    <a16:rowId xmlns:a16="http://schemas.microsoft.com/office/drawing/2014/main" val="1768699408"/>
                  </a:ext>
                </a:extLst>
              </a:tr>
              <a:tr h="250128">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b="1" dirty="0"/>
                        <a:t>必ず選びウワサする</a:t>
                      </a:r>
                      <a:endParaRPr kumimoji="1" lang="en-US" altLang="ja-JP" sz="1000" b="1" dirty="0"/>
                    </a:p>
                    <a:p>
                      <a:pPr algn="ctr"/>
                      <a:r>
                        <a:rPr kumimoji="1" lang="ja-JP" altLang="en-US" sz="1000" b="1" dirty="0"/>
                        <a:t>市場を独占している</a:t>
                      </a:r>
                    </a:p>
                  </a:txBody>
                  <a:tcPr anchor="ctr">
                    <a:solidFill>
                      <a:schemeClr val="accent4">
                        <a:lumMod val="20000"/>
                        <a:lumOff val="80000"/>
                      </a:schemeClr>
                    </a:solidFill>
                  </a:tcPr>
                </a:tc>
                <a:tc>
                  <a:txBody>
                    <a:bodyPr/>
                    <a:lstStyle/>
                    <a:p>
                      <a:pPr algn="ctr"/>
                      <a:r>
                        <a:rPr kumimoji="1" lang="ja-JP" altLang="en-US" sz="1000" b="1" dirty="0"/>
                        <a:t>良い会社・店だと思う</a:t>
                      </a:r>
                      <a:endParaRPr kumimoji="1" lang="en-US" altLang="ja-JP" sz="1000" b="1" dirty="0"/>
                    </a:p>
                    <a:p>
                      <a:pPr algn="ctr"/>
                      <a:r>
                        <a:rPr kumimoji="1" lang="ja-JP" altLang="en-US" sz="1000" b="1" dirty="0"/>
                        <a:t>差別化ができている</a:t>
                      </a:r>
                    </a:p>
                  </a:txBody>
                  <a:tcPr anchor="ctr">
                    <a:solidFill>
                      <a:schemeClr val="accent4">
                        <a:lumMod val="20000"/>
                        <a:lumOff val="80000"/>
                      </a:schemeClr>
                    </a:solidFill>
                  </a:tcPr>
                </a:tc>
                <a:tc>
                  <a:txBody>
                    <a:bodyPr/>
                    <a:lstStyle/>
                    <a:p>
                      <a:pPr algn="ctr"/>
                      <a:r>
                        <a:rPr kumimoji="1" lang="ja-JP" altLang="en-US" sz="1000" b="1" dirty="0"/>
                        <a:t>内容を知っている</a:t>
                      </a:r>
                      <a:endParaRPr kumimoji="1" lang="en-US" altLang="ja-JP" sz="1000" b="1" dirty="0"/>
                    </a:p>
                    <a:p>
                      <a:pPr algn="ctr"/>
                      <a:r>
                        <a:rPr kumimoji="1" lang="ja-JP" altLang="en-US" sz="1000" b="1" dirty="0"/>
                        <a:t>他社・他店もやってる</a:t>
                      </a:r>
                      <a:endParaRPr kumimoji="1" lang="en-US" altLang="ja-JP" sz="1000" b="1" dirty="0"/>
                    </a:p>
                    <a:p>
                      <a:pPr algn="ctr"/>
                      <a:r>
                        <a:rPr kumimoji="1" lang="ja-JP" altLang="en-US" sz="1000" b="1" dirty="0"/>
                        <a:t>あたりまえ水準</a:t>
                      </a:r>
                    </a:p>
                  </a:txBody>
                  <a:tcPr anchor="ctr">
                    <a:solidFill>
                      <a:schemeClr val="accent4">
                        <a:lumMod val="20000"/>
                        <a:lumOff val="80000"/>
                      </a:schemeClr>
                    </a:solidFill>
                  </a:tcPr>
                </a:tc>
                <a:tc>
                  <a:txBody>
                    <a:bodyPr/>
                    <a:lstStyle/>
                    <a:p>
                      <a:pPr algn="ctr"/>
                      <a:r>
                        <a:rPr kumimoji="1" lang="ja-JP" altLang="en-US" sz="1000" b="1" dirty="0"/>
                        <a:t>信頼されていない</a:t>
                      </a:r>
                      <a:endParaRPr kumimoji="1" lang="en-US" altLang="ja-JP" sz="1000" b="1" dirty="0"/>
                    </a:p>
                    <a:p>
                      <a:pPr algn="ctr"/>
                      <a:r>
                        <a:rPr kumimoji="1" lang="ja-JP" altLang="en-US" sz="1000" b="1" dirty="0"/>
                        <a:t>悪いウワサをする</a:t>
                      </a:r>
                      <a:endParaRPr kumimoji="1" lang="en-US" altLang="ja-JP" sz="1000" b="1" dirty="0"/>
                    </a:p>
                  </a:txBody>
                  <a:tcPr anchor="ctr">
                    <a:solidFill>
                      <a:schemeClr val="accent4">
                        <a:lumMod val="20000"/>
                        <a:lumOff val="80000"/>
                      </a:schemeClr>
                    </a:solidFill>
                  </a:tcPr>
                </a:tc>
                <a:extLst>
                  <a:ext uri="{0D108BD9-81ED-4DB2-BD59-A6C34878D82A}">
                    <a16:rowId xmlns:a16="http://schemas.microsoft.com/office/drawing/2014/main" val="3641357584"/>
                  </a:ext>
                </a:extLst>
              </a:tr>
              <a:tr h="188379">
                <a:tc rowSpan="5">
                  <a:txBody>
                    <a:bodyPr/>
                    <a:lstStyle/>
                    <a:p>
                      <a:pPr algn="ctr"/>
                      <a:r>
                        <a:rPr kumimoji="1" lang="ja-JP" altLang="en-US" sz="1200" b="1" dirty="0"/>
                        <a:t>人</a:t>
                      </a:r>
                    </a:p>
                  </a:txBody>
                  <a:tcPr anchor="ctr">
                    <a:noFill/>
                  </a:tcPr>
                </a:tc>
                <a:tc>
                  <a:txBody>
                    <a:bodyPr/>
                    <a:lstStyle/>
                    <a:p>
                      <a:pPr algn="ctr"/>
                      <a:r>
                        <a:rPr kumimoji="1" lang="ja-JP" altLang="en-US" sz="1000" b="1" dirty="0"/>
                        <a:t>熱狂度</a:t>
                      </a:r>
                      <a:endParaRPr kumimoji="1" lang="en-US" altLang="ja-JP" sz="1000" b="1" dirty="0"/>
                    </a:p>
                  </a:txBody>
                  <a:tcPr anchor="ctr">
                    <a:noFill/>
                  </a:tcPr>
                </a:tc>
                <a:tc>
                  <a:txBody>
                    <a:bodyPr/>
                    <a:lstStyle/>
                    <a:p>
                      <a:pPr algn="ctr"/>
                      <a:endParaRPr kumimoji="1" lang="en-US" altLang="ja-JP" sz="1000" dirty="0">
                        <a:solidFill>
                          <a:schemeClr val="bg1"/>
                        </a:solidFill>
                      </a:endParaRPr>
                    </a:p>
                  </a:txBody>
                  <a:tcPr anchor="ctr">
                    <a:noFill/>
                  </a:tcPr>
                </a:tc>
                <a:tc>
                  <a:txBody>
                    <a:bodyPr/>
                    <a:lstStyle/>
                    <a:p>
                      <a:pPr algn="ctr"/>
                      <a:endParaRPr kumimoji="1" lang="ja-JP" altLang="en-US" sz="1000" b="0" dirty="0">
                        <a:solidFill>
                          <a:schemeClr val="bg1"/>
                        </a:solidFill>
                      </a:endParaRPr>
                    </a:p>
                  </a:txBody>
                  <a:tcPr anchor="ctr">
                    <a:noFill/>
                  </a:tcPr>
                </a:tc>
                <a:tc>
                  <a:txBody>
                    <a:bodyPr/>
                    <a:lstStyle/>
                    <a:p>
                      <a:pPr algn="ctr"/>
                      <a:endParaRPr kumimoji="1" lang="ja-JP" altLang="en-US" sz="1000" dirty="0">
                        <a:solidFill>
                          <a:schemeClr val="bg1"/>
                        </a:solidFill>
                      </a:endParaRPr>
                    </a:p>
                  </a:txBody>
                  <a:tcPr anchor="ctr">
                    <a:noFill/>
                  </a:tcPr>
                </a:tc>
                <a:tc>
                  <a:txBody>
                    <a:bodyPr/>
                    <a:lstStyle/>
                    <a:p>
                      <a:pPr algn="ctr"/>
                      <a:endParaRPr kumimoji="1" lang="ja-JP" altLang="en-US" sz="1000" dirty="0"/>
                    </a:p>
                  </a:txBody>
                  <a:tcPr anchor="ctr">
                    <a:noFill/>
                  </a:tcPr>
                </a:tc>
                <a:extLst>
                  <a:ext uri="{0D108BD9-81ED-4DB2-BD59-A6C34878D82A}">
                    <a16:rowId xmlns:a16="http://schemas.microsoft.com/office/drawing/2014/main" val="782799611"/>
                  </a:ext>
                </a:extLst>
              </a:tr>
              <a:tr h="125730">
                <a:tc vMerge="1">
                  <a:txBody>
                    <a:bodyPr/>
                    <a:lstStyle/>
                    <a:p>
                      <a:pPr algn="ctr"/>
                      <a:endParaRPr kumimoji="1" lang="ja-JP" altLang="en-US" sz="1200" b="1" dirty="0"/>
                    </a:p>
                  </a:txBody>
                  <a:tcPr anchor="ctr"/>
                </a:tc>
                <a:tc>
                  <a:txBody>
                    <a:bodyPr/>
                    <a:lstStyle/>
                    <a:p>
                      <a:pPr algn="ctr"/>
                      <a:r>
                        <a:rPr lang="ja-JP" altLang="en-US" sz="1050" b="1" dirty="0"/>
                        <a:t>当事者意識（全体最適）</a:t>
                      </a:r>
                    </a:p>
                  </a:txBody>
                  <a:tcPr anchor="ctr">
                    <a:noFill/>
                  </a:tcPr>
                </a:tc>
                <a:tc>
                  <a:txBody>
                    <a:bodyPr/>
                    <a:lstStyle/>
                    <a:p>
                      <a:pPr algn="ctr"/>
                      <a:endParaRPr kumimoji="1" lang="en-US" altLang="ja-JP" sz="1000" dirty="0">
                        <a:solidFill>
                          <a:schemeClr val="bg1"/>
                        </a:solidFill>
                      </a:endParaRPr>
                    </a:p>
                  </a:txBody>
                  <a:tcPr anchor="ctr">
                    <a:noFill/>
                  </a:tcPr>
                </a:tc>
                <a:tc>
                  <a:txBody>
                    <a:bodyPr/>
                    <a:lstStyle/>
                    <a:p>
                      <a:pPr algn="ctr"/>
                      <a:endParaRPr kumimoji="1" lang="ja-JP" altLang="en-US" sz="1000" b="0" dirty="0">
                        <a:solidFill>
                          <a:schemeClr val="bg1"/>
                        </a:solidFill>
                      </a:endParaRPr>
                    </a:p>
                  </a:txBody>
                  <a:tcPr anchor="ctr">
                    <a:noFill/>
                  </a:tcPr>
                </a:tc>
                <a:tc>
                  <a:txBody>
                    <a:bodyPr/>
                    <a:lstStyle/>
                    <a:p>
                      <a:pPr algn="ctr"/>
                      <a:endParaRPr kumimoji="1" lang="ja-JP" altLang="en-US" sz="1000" dirty="0">
                        <a:solidFill>
                          <a:schemeClr val="bg1"/>
                        </a:solidFill>
                      </a:endParaRPr>
                    </a:p>
                  </a:txBody>
                  <a:tcPr anchor="ctr">
                    <a:noFill/>
                  </a:tcPr>
                </a:tc>
                <a:tc>
                  <a:txBody>
                    <a:bodyPr/>
                    <a:lstStyle/>
                    <a:p>
                      <a:pPr algn="ctr"/>
                      <a:endParaRPr kumimoji="1" lang="ja-JP" altLang="en-US" sz="1000" dirty="0"/>
                    </a:p>
                  </a:txBody>
                  <a:tcPr anchor="ctr">
                    <a:noFill/>
                  </a:tcPr>
                </a:tc>
                <a:extLst>
                  <a:ext uri="{0D108BD9-81ED-4DB2-BD59-A6C34878D82A}">
                    <a16:rowId xmlns:a16="http://schemas.microsoft.com/office/drawing/2014/main" val="4155600400"/>
                  </a:ext>
                </a:extLst>
              </a:tr>
              <a:tr h="125730">
                <a:tc vMerge="1">
                  <a:txBody>
                    <a:bodyPr/>
                    <a:lstStyle/>
                    <a:p>
                      <a:pPr algn="ctr"/>
                      <a:endParaRPr kumimoji="1" lang="ja-JP" altLang="en-US" sz="1200" b="1" dirty="0"/>
                    </a:p>
                  </a:txBody>
                  <a:tcPr anchor="ctr">
                    <a:noFill/>
                  </a:tcPr>
                </a:tc>
                <a:tc>
                  <a:txBody>
                    <a:bodyPr/>
                    <a:lstStyle/>
                    <a:p>
                      <a:pPr algn="ctr"/>
                      <a:r>
                        <a:rPr lang="ja-JP" altLang="en-US" sz="1050" b="1" dirty="0"/>
                        <a:t>スキル（技術力・技能力）</a:t>
                      </a:r>
                    </a:p>
                  </a:txBody>
                  <a:tcPr anchor="ctr">
                    <a:noFill/>
                  </a:tcPr>
                </a:tc>
                <a:tc>
                  <a:txBody>
                    <a:bodyPr/>
                    <a:lstStyle/>
                    <a:p>
                      <a:pPr algn="ctr"/>
                      <a:endParaRPr kumimoji="1" lang="en-US" altLang="ja-JP" sz="1000" dirty="0">
                        <a:solidFill>
                          <a:schemeClr val="bg1"/>
                        </a:solidFill>
                      </a:endParaRPr>
                    </a:p>
                  </a:txBody>
                  <a:tcPr anchor="ctr">
                    <a:noFill/>
                  </a:tcPr>
                </a:tc>
                <a:tc>
                  <a:txBody>
                    <a:bodyPr/>
                    <a:lstStyle/>
                    <a:p>
                      <a:pPr algn="ctr"/>
                      <a:endParaRPr kumimoji="1" lang="ja-JP" altLang="en-US" sz="1000" b="0" dirty="0">
                        <a:solidFill>
                          <a:schemeClr val="bg1"/>
                        </a:solidFill>
                      </a:endParaRPr>
                    </a:p>
                  </a:txBody>
                  <a:tcPr anchor="ctr">
                    <a:noFill/>
                  </a:tcPr>
                </a:tc>
                <a:tc>
                  <a:txBody>
                    <a:bodyPr/>
                    <a:lstStyle/>
                    <a:p>
                      <a:pPr algn="ctr"/>
                      <a:endParaRPr kumimoji="1" lang="ja-JP" altLang="en-US" sz="1000" dirty="0">
                        <a:solidFill>
                          <a:schemeClr val="bg1"/>
                        </a:solidFill>
                      </a:endParaRPr>
                    </a:p>
                  </a:txBody>
                  <a:tcPr anchor="ctr">
                    <a:noFill/>
                  </a:tcPr>
                </a:tc>
                <a:tc>
                  <a:txBody>
                    <a:bodyPr/>
                    <a:lstStyle/>
                    <a:p>
                      <a:pPr algn="ctr"/>
                      <a:endParaRPr kumimoji="1" lang="ja-JP" altLang="en-US" sz="1000" dirty="0"/>
                    </a:p>
                  </a:txBody>
                  <a:tcPr anchor="ctr">
                    <a:noFill/>
                  </a:tcPr>
                </a:tc>
                <a:extLst>
                  <a:ext uri="{0D108BD9-81ED-4DB2-BD59-A6C34878D82A}">
                    <a16:rowId xmlns:a16="http://schemas.microsoft.com/office/drawing/2014/main" val="2754398612"/>
                  </a:ext>
                </a:extLst>
              </a:tr>
              <a:tr h="121920">
                <a:tc vMerge="1">
                  <a:txBody>
                    <a:bodyPr/>
                    <a:lstStyle/>
                    <a:p>
                      <a:pPr algn="ctr"/>
                      <a:endParaRPr kumimoji="1" lang="ja-JP" altLang="en-US" sz="1200" b="1" dirty="0"/>
                    </a:p>
                  </a:txBody>
                  <a:tcPr/>
                </a:tc>
                <a:tc>
                  <a:txBody>
                    <a:bodyPr/>
                    <a:lstStyle/>
                    <a:p>
                      <a:pPr algn="ctr"/>
                      <a:r>
                        <a:rPr kumimoji="1" lang="ja-JP" altLang="en-US" sz="1000" b="1" dirty="0"/>
                        <a:t>コミュニケーション</a:t>
                      </a:r>
                    </a:p>
                  </a:txBody>
                  <a:tcPr anchor="ctr">
                    <a:noFill/>
                  </a:tcPr>
                </a:tc>
                <a:tc>
                  <a:txBody>
                    <a:bodyPr/>
                    <a:lstStyle/>
                    <a:p>
                      <a:pPr algn="ctr"/>
                      <a:endParaRPr kumimoji="1" lang="en-US" altLang="ja-JP" sz="1000" dirty="0">
                        <a:solidFill>
                          <a:schemeClr val="bg1"/>
                        </a:solidFill>
                      </a:endParaRPr>
                    </a:p>
                  </a:txBody>
                  <a:tcPr anchor="ctr">
                    <a:noFill/>
                  </a:tcPr>
                </a:tc>
                <a:tc>
                  <a:txBody>
                    <a:bodyPr/>
                    <a:lstStyle/>
                    <a:p>
                      <a:pPr algn="ctr"/>
                      <a:endParaRPr kumimoji="1" lang="ja-JP" altLang="en-US" sz="1000" b="0" dirty="0">
                        <a:solidFill>
                          <a:schemeClr val="bg1"/>
                        </a:solidFill>
                      </a:endParaRPr>
                    </a:p>
                  </a:txBody>
                  <a:tcPr anchor="ctr">
                    <a:noFill/>
                  </a:tcPr>
                </a:tc>
                <a:tc>
                  <a:txBody>
                    <a:bodyPr/>
                    <a:lstStyle/>
                    <a:p>
                      <a:pPr algn="ctr"/>
                      <a:endParaRPr kumimoji="1" lang="ja-JP" altLang="en-US" sz="1000" dirty="0">
                        <a:solidFill>
                          <a:schemeClr val="bg1"/>
                        </a:solidFill>
                      </a:endParaRPr>
                    </a:p>
                  </a:txBody>
                  <a:tcPr anchor="ctr">
                    <a:noFill/>
                  </a:tcPr>
                </a:tc>
                <a:tc>
                  <a:txBody>
                    <a:bodyPr/>
                    <a:lstStyle/>
                    <a:p>
                      <a:pPr algn="ctr"/>
                      <a:endParaRPr kumimoji="1" lang="ja-JP" altLang="en-US" sz="1000" dirty="0"/>
                    </a:p>
                  </a:txBody>
                  <a:tcPr anchor="ctr">
                    <a:noFill/>
                  </a:tcPr>
                </a:tc>
                <a:extLst>
                  <a:ext uri="{0D108BD9-81ED-4DB2-BD59-A6C34878D82A}">
                    <a16:rowId xmlns:a16="http://schemas.microsoft.com/office/drawing/2014/main" val="2595287875"/>
                  </a:ext>
                </a:extLst>
              </a:tr>
              <a:tr h="121920">
                <a:tc vMerge="1">
                  <a:txBody>
                    <a:bodyPr/>
                    <a:lstStyle/>
                    <a:p>
                      <a:endParaRPr kumimoji="1" lang="ja-JP" altLang="en-US"/>
                    </a:p>
                  </a:txBody>
                  <a:tcPr/>
                </a:tc>
                <a:tc>
                  <a:txBody>
                    <a:bodyPr/>
                    <a:lstStyle/>
                    <a:p>
                      <a:pPr algn="ctr"/>
                      <a:r>
                        <a:rPr kumimoji="1" lang="ja-JP" altLang="en-US" sz="1000" b="1" dirty="0"/>
                        <a:t>概念化能力</a:t>
                      </a:r>
                    </a:p>
                  </a:txBody>
                  <a:tcPr anchor="ctr">
                    <a:noFill/>
                  </a:tcPr>
                </a:tc>
                <a:tc>
                  <a:txBody>
                    <a:bodyPr/>
                    <a:lstStyle/>
                    <a:p>
                      <a:pPr algn="ctr"/>
                      <a:endParaRPr kumimoji="1" lang="en-US" altLang="ja-JP" sz="1000" dirty="0">
                        <a:solidFill>
                          <a:schemeClr val="bg1"/>
                        </a:solidFill>
                      </a:endParaRPr>
                    </a:p>
                  </a:txBody>
                  <a:tcPr anchor="ctr">
                    <a:noFill/>
                  </a:tcPr>
                </a:tc>
                <a:tc>
                  <a:txBody>
                    <a:bodyPr/>
                    <a:lstStyle/>
                    <a:p>
                      <a:pPr algn="ctr"/>
                      <a:endParaRPr kumimoji="1" lang="ja-JP" altLang="en-US" sz="1000" b="0" dirty="0">
                        <a:solidFill>
                          <a:schemeClr val="bg1"/>
                        </a:solidFill>
                      </a:endParaRPr>
                    </a:p>
                  </a:txBody>
                  <a:tcPr anchor="ctr">
                    <a:noFill/>
                  </a:tcPr>
                </a:tc>
                <a:tc>
                  <a:txBody>
                    <a:bodyPr/>
                    <a:lstStyle/>
                    <a:p>
                      <a:pPr algn="ctr"/>
                      <a:endParaRPr kumimoji="1" lang="ja-JP" altLang="en-US" sz="1000" dirty="0">
                        <a:solidFill>
                          <a:schemeClr val="bg1"/>
                        </a:solidFill>
                      </a:endParaRPr>
                    </a:p>
                  </a:txBody>
                  <a:tcPr anchor="ctr">
                    <a:noFill/>
                  </a:tcPr>
                </a:tc>
                <a:tc>
                  <a:txBody>
                    <a:bodyPr/>
                    <a:lstStyle/>
                    <a:p>
                      <a:pPr algn="ctr"/>
                      <a:endParaRPr kumimoji="1" lang="ja-JP" altLang="en-US" sz="1000" dirty="0"/>
                    </a:p>
                  </a:txBody>
                  <a:tcPr anchor="ctr">
                    <a:noFill/>
                  </a:tcPr>
                </a:tc>
                <a:extLst>
                  <a:ext uri="{0D108BD9-81ED-4DB2-BD59-A6C34878D82A}">
                    <a16:rowId xmlns:a16="http://schemas.microsoft.com/office/drawing/2014/main" val="215064917"/>
                  </a:ext>
                </a:extLst>
              </a:tr>
              <a:tr h="243840">
                <a:tc rowSpan="3">
                  <a:txBody>
                    <a:bodyPr/>
                    <a:lstStyle/>
                    <a:p>
                      <a:pPr algn="ctr"/>
                      <a:r>
                        <a:rPr kumimoji="1" lang="ja-JP" altLang="en-US" sz="1200" b="1" dirty="0"/>
                        <a:t>モノ</a:t>
                      </a:r>
                      <a:endParaRPr kumimoji="1" lang="ja-JP" altLang="en-US"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t>商品・固有技術</a:t>
                      </a:r>
                      <a:endParaRPr kumimoji="1" lang="en-US" altLang="ja-JP" sz="1000" b="1" dirty="0"/>
                    </a:p>
                  </a:txBody>
                  <a:tcPr anchor="ctr">
                    <a:solidFill>
                      <a:schemeClr val="bg1">
                        <a:lumMod val="85000"/>
                      </a:schemeClr>
                    </a:solidFill>
                  </a:tcPr>
                </a:tc>
                <a:tc>
                  <a:txBody>
                    <a:bodyPr/>
                    <a:lstStyle/>
                    <a:p>
                      <a:pPr algn="ctr"/>
                      <a:endParaRPr kumimoji="1" lang="en-US" altLang="ja-JP" sz="1000" dirty="0">
                        <a:solidFill>
                          <a:schemeClr val="bg1"/>
                        </a:solidFill>
                      </a:endParaRPr>
                    </a:p>
                  </a:txBody>
                  <a:tcPr anchor="ctr">
                    <a:solidFill>
                      <a:schemeClr val="bg1">
                        <a:lumMod val="85000"/>
                      </a:schemeClr>
                    </a:solidFill>
                  </a:tcPr>
                </a:tc>
                <a:tc>
                  <a:txBody>
                    <a:bodyPr/>
                    <a:lstStyle/>
                    <a:p>
                      <a:pPr algn="ctr"/>
                      <a:endParaRPr kumimoji="1" lang="ja-JP" altLang="en-US" sz="1000" b="0" dirty="0">
                        <a:solidFill>
                          <a:schemeClr val="bg1"/>
                        </a:solidFill>
                      </a:endParaRPr>
                    </a:p>
                  </a:txBody>
                  <a:tcPr anchor="ctr">
                    <a:solidFill>
                      <a:schemeClr val="bg1">
                        <a:lumMod val="85000"/>
                      </a:schemeClr>
                    </a:solidFill>
                  </a:tcPr>
                </a:tc>
                <a:tc>
                  <a:txBody>
                    <a:bodyPr/>
                    <a:lstStyle/>
                    <a:p>
                      <a:pPr algn="ctr"/>
                      <a:endParaRPr kumimoji="1" lang="ja-JP" altLang="en-US" sz="1000" dirty="0">
                        <a:solidFill>
                          <a:schemeClr val="bg1"/>
                        </a:solidFill>
                      </a:endParaRPr>
                    </a:p>
                  </a:txBody>
                  <a:tcPr anchor="ctr">
                    <a:solidFill>
                      <a:schemeClr val="bg1">
                        <a:lumMod val="85000"/>
                      </a:schemeClr>
                    </a:solidFill>
                  </a:tcPr>
                </a:tc>
                <a:tc>
                  <a:txBody>
                    <a:bodyPr/>
                    <a:lstStyle/>
                    <a:p>
                      <a:pPr algn="ctr"/>
                      <a:endParaRPr kumimoji="1" lang="ja-JP" altLang="en-US" sz="1000" dirty="0"/>
                    </a:p>
                  </a:txBody>
                  <a:tcPr anchor="ctr">
                    <a:solidFill>
                      <a:schemeClr val="bg1">
                        <a:lumMod val="85000"/>
                      </a:schemeClr>
                    </a:solidFill>
                  </a:tcPr>
                </a:tc>
                <a:extLst>
                  <a:ext uri="{0D108BD9-81ED-4DB2-BD59-A6C34878D82A}">
                    <a16:rowId xmlns:a16="http://schemas.microsoft.com/office/drawing/2014/main" val="2289742151"/>
                  </a:ext>
                </a:extLst>
              </a:tr>
              <a:tr h="216500">
                <a:tc vMerge="1">
                  <a:txBody>
                    <a:bodyPr/>
                    <a:lstStyle/>
                    <a:p>
                      <a:pPr algn="ctr"/>
                      <a:endParaRPr kumimoji="1" lang="ja-JP"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t>品質・品揃え・オリジナリティ</a:t>
                      </a:r>
                    </a:p>
                  </a:txBody>
                  <a:tcPr anchor="ctr">
                    <a:solidFill>
                      <a:schemeClr val="bg1">
                        <a:lumMod val="85000"/>
                      </a:schemeClr>
                    </a:solidFill>
                  </a:tcPr>
                </a:tc>
                <a:tc>
                  <a:txBody>
                    <a:bodyPr/>
                    <a:lstStyle/>
                    <a:p>
                      <a:pPr algn="ctr"/>
                      <a:endParaRPr kumimoji="1" lang="ja-JP" altLang="en-US" sz="1000" dirty="0">
                        <a:solidFill>
                          <a:schemeClr val="bg1"/>
                        </a:solidFill>
                      </a:endParaRPr>
                    </a:p>
                  </a:txBody>
                  <a:tcPr anchor="ctr">
                    <a:solidFill>
                      <a:schemeClr val="bg1">
                        <a:lumMod val="85000"/>
                      </a:schemeClr>
                    </a:solidFill>
                  </a:tcPr>
                </a:tc>
                <a:tc>
                  <a:txBody>
                    <a:bodyPr/>
                    <a:lstStyle/>
                    <a:p>
                      <a:pPr algn="ctr"/>
                      <a:endParaRPr kumimoji="1" lang="ja-JP" altLang="en-US" sz="1000" dirty="0">
                        <a:solidFill>
                          <a:schemeClr val="bg1"/>
                        </a:solidFill>
                      </a:endParaRPr>
                    </a:p>
                  </a:txBody>
                  <a:tcPr anchor="ctr">
                    <a:solidFill>
                      <a:schemeClr val="bg1">
                        <a:lumMod val="85000"/>
                      </a:schemeClr>
                    </a:solidFill>
                  </a:tcPr>
                </a:tc>
                <a:tc>
                  <a:txBody>
                    <a:bodyPr/>
                    <a:lstStyle/>
                    <a:p>
                      <a:pPr algn="ctr"/>
                      <a:endParaRPr kumimoji="1" lang="ja-JP" altLang="en-US" sz="1000" dirty="0">
                        <a:solidFill>
                          <a:schemeClr val="bg1"/>
                        </a:solidFill>
                      </a:endParaRPr>
                    </a:p>
                  </a:txBody>
                  <a:tcPr anchor="ctr">
                    <a:solidFill>
                      <a:schemeClr val="bg1">
                        <a:lumMod val="85000"/>
                      </a:schemeClr>
                    </a:solidFill>
                  </a:tcPr>
                </a:tc>
                <a:tc>
                  <a:txBody>
                    <a:bodyPr/>
                    <a:lstStyle/>
                    <a:p>
                      <a:pPr algn="ctr"/>
                      <a:endParaRPr kumimoji="1" lang="ja-JP" altLang="en-US" sz="1000" dirty="0"/>
                    </a:p>
                  </a:txBody>
                  <a:tcPr anchor="ctr">
                    <a:solidFill>
                      <a:schemeClr val="bg1">
                        <a:lumMod val="85000"/>
                      </a:schemeClr>
                    </a:solidFill>
                  </a:tcPr>
                </a:tc>
                <a:extLst>
                  <a:ext uri="{0D108BD9-81ED-4DB2-BD59-A6C34878D82A}">
                    <a16:rowId xmlns:a16="http://schemas.microsoft.com/office/drawing/2014/main" val="3538253738"/>
                  </a:ext>
                </a:extLst>
              </a:tr>
              <a:tr h="216500">
                <a:tc vMerge="1">
                  <a:txBody>
                    <a:bodyPr/>
                    <a:lstStyle/>
                    <a:p>
                      <a:endParaRPr kumimoji="1" lang="ja-JP" altLang="en-US"/>
                    </a:p>
                  </a:txBody>
                  <a:tcPr/>
                </a:tc>
                <a:tc>
                  <a:txBody>
                    <a:bodyPr/>
                    <a:lstStyle/>
                    <a:p>
                      <a:pPr algn="ctr"/>
                      <a:r>
                        <a:rPr kumimoji="1" lang="ja-JP" altLang="en-US" sz="1000" b="1" dirty="0"/>
                        <a:t>サービス</a:t>
                      </a:r>
                      <a:endParaRPr kumimoji="1" lang="en-US" altLang="ja-JP" sz="1000" b="1" dirty="0"/>
                    </a:p>
                    <a:p>
                      <a:pPr algn="ctr"/>
                      <a:r>
                        <a:rPr kumimoji="1" lang="ja-JP" altLang="en-US" sz="1000" b="1" dirty="0"/>
                        <a:t>（商品に付随する別の効用）</a:t>
                      </a:r>
                    </a:p>
                  </a:txBody>
                  <a:tcPr anchor="ctr">
                    <a:solidFill>
                      <a:schemeClr val="bg1">
                        <a:lumMod val="85000"/>
                      </a:schemeClr>
                    </a:solidFill>
                  </a:tcPr>
                </a:tc>
                <a:tc>
                  <a:txBody>
                    <a:bodyPr/>
                    <a:lstStyle/>
                    <a:p>
                      <a:pPr algn="ctr"/>
                      <a:endParaRPr kumimoji="1" lang="ja-JP" altLang="en-US" sz="1000" dirty="0">
                        <a:solidFill>
                          <a:schemeClr val="bg1"/>
                        </a:solidFill>
                      </a:endParaRPr>
                    </a:p>
                  </a:txBody>
                  <a:tcPr anchor="ctr">
                    <a:solidFill>
                      <a:schemeClr val="bg1">
                        <a:lumMod val="85000"/>
                      </a:schemeClr>
                    </a:solidFill>
                  </a:tcPr>
                </a:tc>
                <a:tc>
                  <a:txBody>
                    <a:bodyPr/>
                    <a:lstStyle/>
                    <a:p>
                      <a:pPr algn="ctr"/>
                      <a:endParaRPr kumimoji="1" lang="ja-JP" altLang="en-US" sz="1000" dirty="0">
                        <a:solidFill>
                          <a:schemeClr val="bg1"/>
                        </a:solidFill>
                      </a:endParaRPr>
                    </a:p>
                  </a:txBody>
                  <a:tcPr anchor="ctr">
                    <a:solidFill>
                      <a:schemeClr val="bg1">
                        <a:lumMod val="85000"/>
                      </a:schemeClr>
                    </a:solidFill>
                  </a:tcPr>
                </a:tc>
                <a:tc>
                  <a:txBody>
                    <a:bodyPr/>
                    <a:lstStyle/>
                    <a:p>
                      <a:pPr algn="ctr"/>
                      <a:endParaRPr kumimoji="1" lang="ja-JP" altLang="en-US" sz="1000" dirty="0">
                        <a:solidFill>
                          <a:schemeClr val="bg1"/>
                        </a:solidFill>
                      </a:endParaRPr>
                    </a:p>
                  </a:txBody>
                  <a:tcPr anchor="ctr">
                    <a:solidFill>
                      <a:schemeClr val="bg1">
                        <a:lumMod val="85000"/>
                      </a:schemeClr>
                    </a:solidFill>
                  </a:tcPr>
                </a:tc>
                <a:tc>
                  <a:txBody>
                    <a:bodyPr/>
                    <a:lstStyle/>
                    <a:p>
                      <a:pPr algn="ctr"/>
                      <a:endParaRPr kumimoji="1" lang="ja-JP" altLang="en-US" sz="1000" dirty="0"/>
                    </a:p>
                  </a:txBody>
                  <a:tcPr anchor="ctr">
                    <a:solidFill>
                      <a:schemeClr val="bg1">
                        <a:lumMod val="85000"/>
                      </a:schemeClr>
                    </a:solidFill>
                  </a:tcPr>
                </a:tc>
                <a:extLst>
                  <a:ext uri="{0D108BD9-81ED-4DB2-BD59-A6C34878D82A}">
                    <a16:rowId xmlns:a16="http://schemas.microsoft.com/office/drawing/2014/main" val="3811209538"/>
                  </a:ext>
                </a:extLst>
              </a:tr>
              <a:tr h="236435">
                <a:tc rowSpan="2">
                  <a:txBody>
                    <a:bodyPr/>
                    <a:lstStyle/>
                    <a:p>
                      <a:pPr algn="ctr"/>
                      <a:r>
                        <a:rPr kumimoji="1" lang="ja-JP" altLang="en-US" sz="1200" b="1" dirty="0"/>
                        <a:t>カネ</a:t>
                      </a:r>
                    </a:p>
                  </a:txBody>
                  <a:tcPr anchor="ctr"/>
                </a:tc>
                <a:tc>
                  <a:txBody>
                    <a:bodyPr/>
                    <a:lstStyle/>
                    <a:p>
                      <a:pPr algn="ctr"/>
                      <a:r>
                        <a:rPr kumimoji="1" lang="ja-JP" altLang="en-US" sz="1000" b="1" dirty="0"/>
                        <a:t>受注スタイル</a:t>
                      </a:r>
                      <a:endParaRPr kumimoji="1" lang="en-US" altLang="ja-JP" sz="1000" b="1" dirty="0"/>
                    </a:p>
                  </a:txBody>
                  <a:tcPr anchor="ct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2576216163"/>
                  </a:ext>
                </a:extLst>
              </a:tr>
              <a:tr h="359369">
                <a:tc vMerge="1">
                  <a:txBody>
                    <a:bodyPr/>
                    <a:lstStyle/>
                    <a:p>
                      <a:pPr algn="ctr"/>
                      <a:endParaRPr kumimoji="1" lang="ja-JP" altLang="en-US" sz="1200" dirty="0"/>
                    </a:p>
                  </a:txBody>
                  <a:tcPr anchor="ctr"/>
                </a:tc>
                <a:tc>
                  <a:txBody>
                    <a:bodyPr/>
                    <a:lstStyle/>
                    <a:p>
                      <a:pPr algn="ctr"/>
                      <a:r>
                        <a:rPr kumimoji="1" lang="ja-JP" altLang="en-US" sz="1000" b="1" dirty="0"/>
                        <a:t>財務体質</a:t>
                      </a:r>
                    </a:p>
                  </a:txBody>
                  <a:tcPr anchor="ctr"/>
                </a:tc>
                <a:tc>
                  <a:txBody>
                    <a:bodyPr/>
                    <a:lstStyle/>
                    <a:p>
                      <a:pPr algn="l"/>
                      <a:endParaRPr kumimoji="1" lang="ja-JP" altLang="en-US" sz="1000" dirty="0">
                        <a:solidFill>
                          <a:schemeClr val="bg1"/>
                        </a:solidFill>
                      </a:endParaRPr>
                    </a:p>
                  </a:txBody>
                  <a:tcPr anchor="ctr">
                    <a:noFill/>
                  </a:tcPr>
                </a:tc>
                <a:tc>
                  <a:txBody>
                    <a:bodyPr/>
                    <a:lstStyle/>
                    <a:p>
                      <a:pPr algn="l"/>
                      <a:endParaRPr kumimoji="1" lang="ja-JP" altLang="en-US" sz="1000" b="0" dirty="0">
                        <a:solidFill>
                          <a:schemeClr val="bg1"/>
                        </a:solidFill>
                      </a:endParaRPr>
                    </a:p>
                  </a:txBody>
                  <a:tcPr anchor="ctr">
                    <a:noFill/>
                  </a:tcPr>
                </a:tc>
                <a:tc>
                  <a:txBody>
                    <a:bodyPr/>
                    <a:lstStyle/>
                    <a:p>
                      <a:pPr algn="l"/>
                      <a:endParaRPr kumimoji="1" lang="ja-JP" altLang="en-US" sz="1000" b="1" dirty="0">
                        <a:solidFill>
                          <a:schemeClr val="bg1"/>
                        </a:solidFill>
                      </a:endParaRPr>
                    </a:p>
                  </a:txBody>
                  <a:tcPr anchor="ctr">
                    <a:noFill/>
                  </a:tcPr>
                </a:tc>
                <a:tc>
                  <a:txBody>
                    <a:bodyPr/>
                    <a:lstStyle/>
                    <a:p>
                      <a:pPr algn="l"/>
                      <a:endParaRPr kumimoji="1" lang="ja-JP" altLang="en-US" sz="1000" dirty="0"/>
                    </a:p>
                  </a:txBody>
                  <a:tcPr anchor="ctr"/>
                </a:tc>
                <a:extLst>
                  <a:ext uri="{0D108BD9-81ED-4DB2-BD59-A6C34878D82A}">
                    <a16:rowId xmlns:a16="http://schemas.microsoft.com/office/drawing/2014/main" val="114773213"/>
                  </a:ext>
                </a:extLst>
              </a:tr>
              <a:tr h="231819">
                <a:tc rowSpan="3">
                  <a:txBody>
                    <a:bodyPr/>
                    <a:lstStyle/>
                    <a:p>
                      <a:pPr algn="ctr"/>
                      <a:r>
                        <a:rPr kumimoji="1" lang="ja-JP" altLang="en-US" sz="1200" b="1" dirty="0"/>
                        <a:t>情報</a:t>
                      </a:r>
                    </a:p>
                  </a:txBody>
                  <a:tcPr anchor="ctr">
                    <a:solidFill>
                      <a:schemeClr val="bg2"/>
                    </a:solidFill>
                  </a:tcPr>
                </a:tc>
                <a:tc>
                  <a:txBody>
                    <a:bodyPr/>
                    <a:lstStyle/>
                    <a:p>
                      <a:pPr algn="ctr"/>
                      <a:r>
                        <a:rPr kumimoji="1" lang="ja-JP" altLang="en-US" sz="1000" b="1" dirty="0"/>
                        <a:t>経営姿勢の発信</a:t>
                      </a:r>
                    </a:p>
                  </a:txBody>
                  <a:tcPr anchor="ctr">
                    <a:solidFill>
                      <a:schemeClr val="bg2"/>
                    </a:solidFill>
                  </a:tcPr>
                </a:tc>
                <a:tc>
                  <a:txBody>
                    <a:bodyPr/>
                    <a:lstStyle/>
                    <a:p>
                      <a:pPr algn="ctr"/>
                      <a:endParaRPr kumimoji="1" lang="en-US" altLang="ja-JP" sz="1000" dirty="0">
                        <a:solidFill>
                          <a:schemeClr val="bg1"/>
                        </a:solidFill>
                      </a:endParaRPr>
                    </a:p>
                  </a:txBody>
                  <a:tcPr anchor="ctr">
                    <a:solidFill>
                      <a:schemeClr val="bg2"/>
                    </a:solidFill>
                  </a:tcPr>
                </a:tc>
                <a:tc>
                  <a:txBody>
                    <a:bodyPr/>
                    <a:lstStyle/>
                    <a:p>
                      <a:pPr algn="ctr"/>
                      <a:endParaRPr kumimoji="1" lang="ja-JP" altLang="en-US" sz="1000" b="0" dirty="0">
                        <a:solidFill>
                          <a:schemeClr val="bg1"/>
                        </a:solidFill>
                      </a:endParaRPr>
                    </a:p>
                  </a:txBody>
                  <a:tcPr anchor="ctr">
                    <a:solidFill>
                      <a:schemeClr val="bg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bg1"/>
                        </a:solidFill>
                      </a:endParaRPr>
                    </a:p>
                  </a:txBody>
                  <a:tcPr anchor="ctr">
                    <a:solidFill>
                      <a:schemeClr val="bg2"/>
                    </a:solidFill>
                  </a:tcPr>
                </a:tc>
                <a:tc>
                  <a:txBody>
                    <a:bodyPr/>
                    <a:lstStyle/>
                    <a:p>
                      <a:pPr algn="ctr"/>
                      <a:endParaRPr kumimoji="1" lang="ja-JP" altLang="en-US" sz="1000" dirty="0"/>
                    </a:p>
                  </a:txBody>
                  <a:tcPr anchor="ctr">
                    <a:solidFill>
                      <a:schemeClr val="bg2"/>
                    </a:solidFill>
                  </a:tcPr>
                </a:tc>
                <a:extLst>
                  <a:ext uri="{0D108BD9-81ED-4DB2-BD59-A6C34878D82A}">
                    <a16:rowId xmlns:a16="http://schemas.microsoft.com/office/drawing/2014/main" val="466634583"/>
                  </a:ext>
                </a:extLst>
              </a:tr>
              <a:tr h="243927">
                <a:tc vMerge="1">
                  <a:txBody>
                    <a:bodyPr/>
                    <a:lstStyle/>
                    <a:p>
                      <a:endParaRPr kumimoji="1" lang="ja-JP" altLang="en-US"/>
                    </a:p>
                  </a:txBody>
                  <a:tcPr/>
                </a:tc>
                <a:tc>
                  <a:txBody>
                    <a:bodyPr/>
                    <a:lstStyle/>
                    <a:p>
                      <a:pPr algn="ctr"/>
                      <a:r>
                        <a:rPr kumimoji="1" lang="ja-JP" altLang="en-US" sz="1000" b="1" dirty="0"/>
                        <a:t>ブランド力</a:t>
                      </a:r>
                    </a:p>
                  </a:txBody>
                  <a:tcPr anchor="ctr">
                    <a:solidFill>
                      <a:schemeClr val="bg2"/>
                    </a:solidFill>
                  </a:tcPr>
                </a:tc>
                <a:tc>
                  <a:txBody>
                    <a:bodyPr/>
                    <a:lstStyle/>
                    <a:p>
                      <a:pPr algn="ctr"/>
                      <a:endParaRPr kumimoji="1" lang="en-US" altLang="ja-JP" sz="1000" dirty="0">
                        <a:solidFill>
                          <a:schemeClr val="bg1"/>
                        </a:solidFill>
                      </a:endParaRPr>
                    </a:p>
                  </a:txBody>
                  <a:tcPr anchor="ctr">
                    <a:solidFill>
                      <a:schemeClr val="bg2"/>
                    </a:solidFill>
                  </a:tcPr>
                </a:tc>
                <a:tc>
                  <a:txBody>
                    <a:bodyPr/>
                    <a:lstStyle/>
                    <a:p>
                      <a:pPr algn="ctr"/>
                      <a:endParaRPr kumimoji="1" lang="ja-JP" altLang="en-US" sz="1000" b="0" dirty="0">
                        <a:solidFill>
                          <a:schemeClr val="bg1"/>
                        </a:solidFill>
                      </a:endParaRPr>
                    </a:p>
                  </a:txBody>
                  <a:tcPr anchor="ctr">
                    <a:solidFill>
                      <a:schemeClr val="bg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bg1"/>
                        </a:solidFill>
                      </a:endParaRPr>
                    </a:p>
                  </a:txBody>
                  <a:tcPr anchor="ctr">
                    <a:solidFill>
                      <a:schemeClr val="bg2"/>
                    </a:solidFill>
                  </a:tcPr>
                </a:tc>
                <a:tc>
                  <a:txBody>
                    <a:bodyPr/>
                    <a:lstStyle/>
                    <a:p>
                      <a:pPr algn="ctr"/>
                      <a:endParaRPr kumimoji="1" lang="ja-JP" altLang="en-US" sz="1000" dirty="0"/>
                    </a:p>
                  </a:txBody>
                  <a:tcPr anchor="ctr">
                    <a:solidFill>
                      <a:schemeClr val="bg2"/>
                    </a:solidFill>
                  </a:tcPr>
                </a:tc>
                <a:extLst>
                  <a:ext uri="{0D108BD9-81ED-4DB2-BD59-A6C34878D82A}">
                    <a16:rowId xmlns:a16="http://schemas.microsoft.com/office/drawing/2014/main" val="1803732738"/>
                  </a:ext>
                </a:extLst>
              </a:tr>
              <a:tr h="281155">
                <a:tc vMerge="1">
                  <a:txBody>
                    <a:bodyPr/>
                    <a:lstStyle/>
                    <a:p>
                      <a:pPr algn="ctr"/>
                      <a:endParaRPr kumimoji="1" lang="ja-JP" altLang="en-US" sz="1000" dirty="0"/>
                    </a:p>
                  </a:txBody>
                  <a:tcPr anchor="ctr"/>
                </a:tc>
                <a:tc>
                  <a:txBody>
                    <a:bodyPr/>
                    <a:lstStyle/>
                    <a:p>
                      <a:pPr algn="ctr"/>
                      <a:r>
                        <a:rPr kumimoji="1" lang="ja-JP" altLang="en-US" sz="1000" b="1" dirty="0"/>
                        <a:t>プロモーション</a:t>
                      </a:r>
                    </a:p>
                  </a:txBody>
                  <a:tcPr anchor="ctr">
                    <a:solidFill>
                      <a:schemeClr val="bg2"/>
                    </a:solidFill>
                  </a:tcPr>
                </a:tc>
                <a:tc>
                  <a:txBody>
                    <a:bodyPr/>
                    <a:lstStyle/>
                    <a:p>
                      <a:pPr algn="ctr"/>
                      <a:endParaRPr kumimoji="1" lang="ja-JP" altLang="en-US" sz="1000" dirty="0">
                        <a:solidFill>
                          <a:schemeClr val="bg1"/>
                        </a:solidFill>
                      </a:endParaRPr>
                    </a:p>
                  </a:txBody>
                  <a:tcPr anchor="ctr">
                    <a:solidFill>
                      <a:schemeClr val="bg2"/>
                    </a:solidFill>
                  </a:tcPr>
                </a:tc>
                <a:tc>
                  <a:txBody>
                    <a:bodyPr/>
                    <a:lstStyle/>
                    <a:p>
                      <a:pPr algn="ctr"/>
                      <a:endParaRPr kumimoji="1" lang="ja-JP" altLang="en-US" sz="1000" b="0" dirty="0">
                        <a:solidFill>
                          <a:schemeClr val="bg1"/>
                        </a:solidFill>
                      </a:endParaRPr>
                    </a:p>
                  </a:txBody>
                  <a:tcPr anchor="ctr">
                    <a:solidFill>
                      <a:schemeClr val="bg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bg1"/>
                        </a:solidFill>
                      </a:endParaRPr>
                    </a:p>
                  </a:txBody>
                  <a:tcPr anchor="ctr">
                    <a:solidFill>
                      <a:schemeClr val="bg2"/>
                    </a:solidFill>
                  </a:tcPr>
                </a:tc>
                <a:tc>
                  <a:txBody>
                    <a:bodyPr/>
                    <a:lstStyle/>
                    <a:p>
                      <a:pPr algn="ctr"/>
                      <a:endParaRPr kumimoji="1" lang="ja-JP" altLang="en-US" sz="1000" dirty="0"/>
                    </a:p>
                  </a:txBody>
                  <a:tcPr anchor="ctr">
                    <a:solidFill>
                      <a:schemeClr val="bg2"/>
                    </a:solidFill>
                  </a:tcPr>
                </a:tc>
                <a:extLst>
                  <a:ext uri="{0D108BD9-81ED-4DB2-BD59-A6C34878D82A}">
                    <a16:rowId xmlns:a16="http://schemas.microsoft.com/office/drawing/2014/main" val="3075460324"/>
                  </a:ext>
                </a:extLst>
              </a:tr>
              <a:tr h="428167">
                <a:tc rowSpan="2">
                  <a:txBody>
                    <a:bodyPr/>
                    <a:lstStyle/>
                    <a:p>
                      <a:pPr algn="ctr"/>
                      <a:r>
                        <a:rPr kumimoji="1" lang="ja-JP" altLang="en-US" sz="1200" b="1" dirty="0"/>
                        <a:t>時間</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メイリオ" panose="020B0604030504040204" pitchFamily="50" charset="-128"/>
                          <a:ea typeface="+mn-ea"/>
                        </a:rPr>
                        <a:t>スピード</a:t>
                      </a:r>
                      <a:endParaRPr kumimoji="1" lang="en-US" altLang="ja-JP" sz="1100" b="1" dirty="0">
                        <a:solidFill>
                          <a:schemeClr val="tx1"/>
                        </a:solidFill>
                        <a:latin typeface="メイリオ" panose="020B0604030504040204" pitchFamily="50" charset="-128"/>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メイリオ" panose="020B0604030504040204" pitchFamily="50" charset="-128"/>
                          <a:ea typeface="+mn-ea"/>
                        </a:rPr>
                        <a:t>（対応中の時間、対応までの時間）</a:t>
                      </a:r>
                      <a:endParaRPr kumimoji="1" lang="en-US" altLang="ja-JP" sz="1100" b="0" dirty="0">
                        <a:solidFill>
                          <a:schemeClr val="tx1"/>
                        </a:solidFill>
                        <a:latin typeface="メイリオ" panose="020B0604030504040204" pitchFamily="50" charset="-128"/>
                        <a:ea typeface="+mn-ea"/>
                      </a:endParaRPr>
                    </a:p>
                  </a:txBody>
                  <a:tcPr anchor="ctr"/>
                </a:tc>
                <a:tc>
                  <a:txBody>
                    <a:bodyPr/>
                    <a:lstStyle/>
                    <a:p>
                      <a:pPr algn="ctr"/>
                      <a:endParaRPr kumimoji="1" lang="ja-JP" altLang="en-US" sz="1000" b="0" dirty="0">
                        <a:solidFill>
                          <a:schemeClr val="tx1"/>
                        </a:solidFill>
                      </a:endParaRPr>
                    </a:p>
                  </a:txBody>
                  <a:tcPr anchor="ctr">
                    <a:noFill/>
                  </a:tcPr>
                </a:tc>
                <a:tc>
                  <a:txBody>
                    <a:bodyPr/>
                    <a:lstStyle/>
                    <a:p>
                      <a:pPr algn="ctr"/>
                      <a:endParaRPr kumimoji="1" lang="ja-JP" altLang="en-US" sz="1000" b="0" dirty="0">
                        <a:solidFill>
                          <a:schemeClr val="bg1"/>
                        </a:solidFill>
                      </a:endParaRPr>
                    </a:p>
                  </a:txBody>
                  <a:tcPr anchor="ctr">
                    <a:noFill/>
                  </a:tcPr>
                </a:tc>
                <a:tc>
                  <a:txBody>
                    <a:bodyPr/>
                    <a:lstStyle/>
                    <a:p>
                      <a:pPr algn="ctr"/>
                      <a:endParaRPr kumimoji="1" lang="ja-JP" altLang="en-US" sz="1000" dirty="0">
                        <a:solidFill>
                          <a:schemeClr val="bg1"/>
                        </a:solidFill>
                      </a:endParaRPr>
                    </a:p>
                  </a:txBody>
                  <a:tcPr anchor="ctr">
                    <a:noFill/>
                  </a:tcPr>
                </a:tc>
                <a:tc>
                  <a:txBody>
                    <a:bodyPr/>
                    <a:lstStyle/>
                    <a:p>
                      <a:pPr algn="ctr"/>
                      <a:endParaRPr kumimoji="1" lang="en-US" altLang="ja-JP" sz="1000" dirty="0"/>
                    </a:p>
                  </a:txBody>
                  <a:tcPr anchor="ctr"/>
                </a:tc>
                <a:extLst>
                  <a:ext uri="{0D108BD9-81ED-4DB2-BD59-A6C34878D82A}">
                    <a16:rowId xmlns:a16="http://schemas.microsoft.com/office/drawing/2014/main" val="1598017390"/>
                  </a:ext>
                </a:extLst>
              </a:tr>
              <a:tr h="287582">
                <a:tc vMerge="1">
                  <a:txBody>
                    <a:bodyPr/>
                    <a:lstStyle/>
                    <a:p>
                      <a:pPr algn="ctr"/>
                      <a:endParaRPr kumimoji="1" lang="ja-JP" altLang="en-US" sz="1000" dirty="0"/>
                    </a:p>
                  </a:txBody>
                  <a:tcPr anchor="ctr"/>
                </a:tc>
                <a:tc>
                  <a:txBody>
                    <a:bodyPr/>
                    <a:lstStyle/>
                    <a:p>
                      <a:pPr algn="ctr"/>
                      <a:r>
                        <a:rPr kumimoji="1" lang="ja-JP" altLang="en-US" sz="1000" b="1" dirty="0">
                          <a:solidFill>
                            <a:schemeClr val="tx1"/>
                          </a:solidFill>
                        </a:rPr>
                        <a:t>利便性（行動費用）</a:t>
                      </a:r>
                    </a:p>
                  </a:txBody>
                  <a:tcPr anchor="ctr"/>
                </a:tc>
                <a:tc>
                  <a:txBody>
                    <a:bodyPr/>
                    <a:lstStyle/>
                    <a:p>
                      <a:pPr algn="ctr"/>
                      <a:endParaRPr kumimoji="1" lang="ja-JP" altLang="en-US" sz="1000" b="0" dirty="0">
                        <a:solidFill>
                          <a:schemeClr val="tx1"/>
                        </a:solidFill>
                      </a:endParaRPr>
                    </a:p>
                  </a:txBody>
                  <a:tcPr anchor="ctr">
                    <a:noFill/>
                  </a:tcPr>
                </a:tc>
                <a:tc>
                  <a:txBody>
                    <a:bodyPr/>
                    <a:lstStyle/>
                    <a:p>
                      <a:pPr algn="ctr"/>
                      <a:endParaRPr kumimoji="1" lang="ja-JP" altLang="en-US" sz="1000" b="0" dirty="0">
                        <a:solidFill>
                          <a:schemeClr val="bg1"/>
                        </a:solidFill>
                      </a:endParaRPr>
                    </a:p>
                  </a:txBody>
                  <a:tcPr anchor="ctr">
                    <a:noFill/>
                  </a:tcPr>
                </a:tc>
                <a:tc>
                  <a:txBody>
                    <a:bodyPr/>
                    <a:lstStyle/>
                    <a:p>
                      <a:pPr algn="ctr"/>
                      <a:endParaRPr kumimoji="1" lang="en-US" altLang="ja-JP" sz="1000" dirty="0">
                        <a:solidFill>
                          <a:schemeClr val="bg1"/>
                        </a:solidFill>
                      </a:endParaRPr>
                    </a:p>
                  </a:txBody>
                  <a:tcPr anchor="ctr">
                    <a:noFill/>
                  </a:tcPr>
                </a:tc>
                <a:tc>
                  <a:txBody>
                    <a:bodyPr/>
                    <a:lstStyle/>
                    <a:p>
                      <a:pPr algn="ctr"/>
                      <a:endParaRPr kumimoji="1" lang="en-US" altLang="ja-JP" sz="1000" dirty="0"/>
                    </a:p>
                  </a:txBody>
                  <a:tcPr anchor="ctr"/>
                </a:tc>
                <a:extLst>
                  <a:ext uri="{0D108BD9-81ED-4DB2-BD59-A6C34878D82A}">
                    <a16:rowId xmlns:a16="http://schemas.microsoft.com/office/drawing/2014/main" val="3409935031"/>
                  </a:ext>
                </a:extLst>
              </a:tr>
              <a:tr h="525778">
                <a:tc>
                  <a:txBody>
                    <a:bodyPr/>
                    <a:lstStyle/>
                    <a:p>
                      <a:pPr algn="ctr"/>
                      <a:r>
                        <a:rPr kumimoji="1" lang="ja-JP" altLang="en-US" sz="1200" b="1" dirty="0"/>
                        <a:t>知的</a:t>
                      </a:r>
                      <a:endParaRPr kumimoji="1" lang="en-US" altLang="ja-JP" sz="1200" b="1" dirty="0"/>
                    </a:p>
                    <a:p>
                      <a:pPr algn="ctr"/>
                      <a:r>
                        <a:rPr kumimoji="1" lang="ja-JP" altLang="en-US" sz="1200" b="1" dirty="0"/>
                        <a:t>財産</a:t>
                      </a:r>
                      <a:endParaRPr kumimoji="1" lang="en-US" altLang="ja-JP" sz="1200" b="1" dirty="0"/>
                    </a:p>
                  </a:txBody>
                  <a:tcPr anchor="c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kern="1200" dirty="0">
                          <a:solidFill>
                            <a:schemeClr val="tx1"/>
                          </a:solidFill>
                          <a:effectLst/>
                          <a:latin typeface="+mn-lt"/>
                          <a:ea typeface="+mn-ea"/>
                          <a:cs typeface="+mn-cs"/>
                        </a:rPr>
                        <a:t>著作権、特許権、実用新案権、</a:t>
                      </a:r>
                      <a:endParaRPr kumimoji="1" lang="en-US" altLang="ja-JP" sz="11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kern="1200" dirty="0">
                          <a:solidFill>
                            <a:schemeClr val="tx1"/>
                          </a:solidFill>
                          <a:effectLst/>
                          <a:latin typeface="+mn-lt"/>
                          <a:ea typeface="+mn-ea"/>
                          <a:cs typeface="+mn-cs"/>
                        </a:rPr>
                        <a:t>意匠権、商標権</a:t>
                      </a:r>
                      <a:endParaRPr lang="en-US" altLang="ja-JP" sz="900" b="1" i="0" u="none" strike="noStrike" dirty="0">
                        <a:solidFill>
                          <a:srgbClr val="000000"/>
                        </a:solidFill>
                        <a:effectLst/>
                        <a:latin typeface="メイリオ" panose="020B0604030504040204" pitchFamily="50" charset="-128"/>
                        <a:ea typeface="+mn-ea"/>
                      </a:endParaRPr>
                    </a:p>
                  </a:txBody>
                  <a:tcPr anchor="ctr">
                    <a:solidFill>
                      <a:schemeClr val="bg2">
                        <a:lumMod val="90000"/>
                      </a:schemeClr>
                    </a:solidFill>
                  </a:tcPr>
                </a:tc>
                <a:tc>
                  <a:txBody>
                    <a:bodyPr/>
                    <a:lstStyle/>
                    <a:p>
                      <a:endParaRPr kumimoji="1" lang="ja-JP" altLang="en-US" dirty="0"/>
                    </a:p>
                  </a:txBody>
                  <a:tcPr>
                    <a:solidFill>
                      <a:schemeClr val="bg2">
                        <a:lumMod val="90000"/>
                      </a:schemeClr>
                    </a:solidFill>
                  </a:tcPr>
                </a:tc>
                <a:tc>
                  <a:txBody>
                    <a:bodyPr/>
                    <a:lstStyle/>
                    <a:p>
                      <a:endParaRPr kumimoji="1" lang="ja-JP" altLang="en-US" dirty="0"/>
                    </a:p>
                  </a:txBody>
                  <a:tcPr>
                    <a:solidFill>
                      <a:schemeClr val="bg2">
                        <a:lumMod val="90000"/>
                      </a:schemeClr>
                    </a:solidFill>
                  </a:tcPr>
                </a:tc>
                <a:tc>
                  <a:txBody>
                    <a:bodyPr/>
                    <a:lstStyle/>
                    <a:p>
                      <a:endParaRPr kumimoji="1" lang="ja-JP" altLang="en-US" dirty="0"/>
                    </a:p>
                  </a:txBody>
                  <a:tcPr>
                    <a:solidFill>
                      <a:schemeClr val="bg2">
                        <a:lumMod val="90000"/>
                      </a:schemeClr>
                    </a:solidFill>
                  </a:tcPr>
                </a:tc>
                <a:tc>
                  <a:txBody>
                    <a:bodyPr/>
                    <a:lstStyle/>
                    <a:p>
                      <a:endParaRPr kumimoji="1" lang="ja-JP" altLang="en-US" dirty="0"/>
                    </a:p>
                  </a:txBody>
                  <a:tcPr>
                    <a:solidFill>
                      <a:schemeClr val="bg2">
                        <a:lumMod val="90000"/>
                      </a:schemeClr>
                    </a:solidFill>
                  </a:tcPr>
                </a:tc>
                <a:extLst>
                  <a:ext uri="{0D108BD9-81ED-4DB2-BD59-A6C34878D82A}">
                    <a16:rowId xmlns:a16="http://schemas.microsoft.com/office/drawing/2014/main" val="1683736273"/>
                  </a:ext>
                </a:extLst>
              </a:tr>
            </a:tbl>
          </a:graphicData>
        </a:graphic>
      </p:graphicFrame>
      <p:sp>
        <p:nvSpPr>
          <p:cNvPr id="3" name="テキスト ボックス 2">
            <a:extLst>
              <a:ext uri="{FF2B5EF4-FFF2-40B4-BE49-F238E27FC236}">
                <a16:creationId xmlns:a16="http://schemas.microsoft.com/office/drawing/2014/main" id="{6D84DDB7-0391-4B85-96A0-D209FFC8B100}"/>
              </a:ext>
            </a:extLst>
          </p:cNvPr>
          <p:cNvSpPr txBox="1"/>
          <p:nvPr/>
        </p:nvSpPr>
        <p:spPr>
          <a:xfrm>
            <a:off x="3534408" y="145482"/>
            <a:ext cx="5237301" cy="461665"/>
          </a:xfrm>
          <a:prstGeom prst="rect">
            <a:avLst/>
          </a:prstGeom>
          <a:noFill/>
        </p:spPr>
        <p:txBody>
          <a:bodyPr wrap="square" rtlCol="0">
            <a:spAutoFit/>
          </a:bodyPr>
          <a:lstStyle/>
          <a:p>
            <a:pPr algn="ctr"/>
            <a:r>
              <a:rPr lang="ja-JP" altLang="en-US" sz="2400" b="1" dirty="0">
                <a:solidFill>
                  <a:srgbClr val="C00000"/>
                </a:solidFill>
              </a:rPr>
              <a:t>強み・弱み分析</a:t>
            </a:r>
            <a:endParaRPr kumimoji="1" lang="ja-JP" altLang="en-US" sz="2400" b="1" dirty="0">
              <a:solidFill>
                <a:srgbClr val="C00000"/>
              </a:solidFill>
            </a:endParaRPr>
          </a:p>
        </p:txBody>
      </p:sp>
    </p:spTree>
    <p:extLst>
      <p:ext uri="{BB962C8B-B14F-4D97-AF65-F5344CB8AC3E}">
        <p14:creationId xmlns:p14="http://schemas.microsoft.com/office/powerpoint/2010/main" val="3201176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F44229C9-8EA0-496D-9464-5F8C73AC0915}"/>
              </a:ext>
            </a:extLst>
          </p:cNvPr>
          <p:cNvGraphicFramePr>
            <a:graphicFrameLocks noGrp="1"/>
          </p:cNvGraphicFramePr>
          <p:nvPr>
            <p:extLst>
              <p:ext uri="{D42A27DB-BD31-4B8C-83A1-F6EECF244321}">
                <p14:modId xmlns:p14="http://schemas.microsoft.com/office/powerpoint/2010/main" val="853236476"/>
              </p:ext>
            </p:extLst>
          </p:nvPr>
        </p:nvGraphicFramePr>
        <p:xfrm>
          <a:off x="645694" y="526891"/>
          <a:ext cx="10809170" cy="5905814"/>
        </p:xfrm>
        <a:graphic>
          <a:graphicData uri="http://schemas.openxmlformats.org/drawingml/2006/table">
            <a:tbl>
              <a:tblPr firstRow="1" bandRow="1">
                <a:tableStyleId>{00A15C55-8517-42AA-B614-E9B94910E393}</a:tableStyleId>
              </a:tblPr>
              <a:tblGrid>
                <a:gridCol w="1578545">
                  <a:extLst>
                    <a:ext uri="{9D8B030D-6E8A-4147-A177-3AD203B41FA5}">
                      <a16:colId xmlns:a16="http://schemas.microsoft.com/office/drawing/2014/main" val="2946782803"/>
                    </a:ext>
                  </a:extLst>
                </a:gridCol>
                <a:gridCol w="2444816">
                  <a:extLst>
                    <a:ext uri="{9D8B030D-6E8A-4147-A177-3AD203B41FA5}">
                      <a16:colId xmlns:a16="http://schemas.microsoft.com/office/drawing/2014/main" val="1058959683"/>
                    </a:ext>
                  </a:extLst>
                </a:gridCol>
                <a:gridCol w="2462141">
                  <a:extLst>
                    <a:ext uri="{9D8B030D-6E8A-4147-A177-3AD203B41FA5}">
                      <a16:colId xmlns:a16="http://schemas.microsoft.com/office/drawing/2014/main" val="3929589626"/>
                    </a:ext>
                  </a:extLst>
                </a:gridCol>
                <a:gridCol w="2161834">
                  <a:extLst>
                    <a:ext uri="{9D8B030D-6E8A-4147-A177-3AD203B41FA5}">
                      <a16:colId xmlns:a16="http://schemas.microsoft.com/office/drawing/2014/main" val="2490938757"/>
                    </a:ext>
                  </a:extLst>
                </a:gridCol>
                <a:gridCol w="2161834">
                  <a:extLst>
                    <a:ext uri="{9D8B030D-6E8A-4147-A177-3AD203B41FA5}">
                      <a16:colId xmlns:a16="http://schemas.microsoft.com/office/drawing/2014/main" val="3689163069"/>
                    </a:ext>
                  </a:extLst>
                </a:gridCol>
              </a:tblGrid>
              <a:tr h="469418">
                <a:tc rowSpan="2">
                  <a:txBody>
                    <a:bodyPr/>
                    <a:lstStyle/>
                    <a:p>
                      <a:pPr algn="ctr"/>
                      <a:r>
                        <a:rPr kumimoji="1" lang="ja-JP" altLang="en-US" dirty="0"/>
                        <a:t>分類</a:t>
                      </a:r>
                      <a:endParaRPr kumimoji="1" lang="en-US" altLang="ja-JP" dirty="0"/>
                    </a:p>
                  </a:txBody>
                  <a:tcPr anchor="ctr"/>
                </a:tc>
                <a:tc gridSpan="2">
                  <a:txBody>
                    <a:bodyPr/>
                    <a:lstStyle/>
                    <a:p>
                      <a:pPr algn="ctr"/>
                      <a:r>
                        <a:rPr kumimoji="1" lang="ja-JP" altLang="en-US" dirty="0"/>
                        <a:t>強み</a:t>
                      </a:r>
                    </a:p>
                  </a:txBody>
                  <a:tcPr anchor="ctr"/>
                </a:tc>
                <a:tc hMerge="1">
                  <a:txBody>
                    <a:bodyPr/>
                    <a:lstStyle/>
                    <a:p>
                      <a:pPr algn="ctr"/>
                      <a:endParaRPr kumimoji="1" lang="ja-JP" altLang="en-US" dirty="0"/>
                    </a:p>
                  </a:txBody>
                  <a:tcPr anchor="ctr"/>
                </a:tc>
                <a:tc gridSpan="2">
                  <a:txBody>
                    <a:bodyPr/>
                    <a:lstStyle/>
                    <a:p>
                      <a:pPr algn="ctr"/>
                      <a:r>
                        <a:rPr kumimoji="1" lang="ja-JP" altLang="en-US" dirty="0"/>
                        <a:t>弱み</a:t>
                      </a:r>
                    </a:p>
                  </a:txBody>
                  <a:tcPr anchor="ctr"/>
                </a:tc>
                <a:tc hMerge="1">
                  <a:txBody>
                    <a:bodyPr/>
                    <a:lstStyle/>
                    <a:p>
                      <a:pPr algn="ctr"/>
                      <a:endParaRPr kumimoji="1" lang="ja-JP" altLang="en-US" dirty="0"/>
                    </a:p>
                  </a:txBody>
                  <a:tcPr anchor="ctr"/>
                </a:tc>
                <a:extLst>
                  <a:ext uri="{0D108BD9-81ED-4DB2-BD59-A6C34878D82A}">
                    <a16:rowId xmlns:a16="http://schemas.microsoft.com/office/drawing/2014/main" val="2051399460"/>
                  </a:ext>
                </a:extLst>
              </a:tr>
              <a:tr h="469418">
                <a:tc vMerge="1">
                  <a:txBody>
                    <a:bodyPr/>
                    <a:lstStyle/>
                    <a:p>
                      <a:pPr algn="ctr"/>
                      <a:endParaRPr kumimoji="1" lang="en-US" altLang="ja-JP" dirty="0"/>
                    </a:p>
                  </a:txBody>
                  <a:tcPr anchor="ctr"/>
                </a:tc>
                <a:tc>
                  <a:txBody>
                    <a:bodyPr/>
                    <a:lstStyle/>
                    <a:p>
                      <a:pPr algn="ctr"/>
                      <a:r>
                        <a:rPr kumimoji="1" lang="ja-JP" altLang="en-US" dirty="0"/>
                        <a:t>現象</a:t>
                      </a:r>
                    </a:p>
                  </a:txBody>
                  <a:tcPr anchor="ctr"/>
                </a:tc>
                <a:tc>
                  <a:txBody>
                    <a:bodyPr/>
                    <a:lstStyle/>
                    <a:p>
                      <a:pPr algn="ctr"/>
                      <a:r>
                        <a:rPr kumimoji="1" lang="ja-JP" altLang="en-US" dirty="0"/>
                        <a:t>真因</a:t>
                      </a:r>
                      <a:r>
                        <a:rPr kumimoji="1" lang="ja-JP" altLang="en-US" sz="1100" dirty="0"/>
                        <a:t>（仕組・習慣など）</a:t>
                      </a:r>
                      <a:endParaRPr kumimoji="1" lang="ja-JP" altLang="en-US" dirty="0"/>
                    </a:p>
                  </a:txBody>
                  <a:tcPr anchor="ctr"/>
                </a:tc>
                <a:tc>
                  <a:txBody>
                    <a:bodyPr/>
                    <a:lstStyle/>
                    <a:p>
                      <a:pPr algn="ctr"/>
                      <a:r>
                        <a:rPr kumimoji="1" lang="ja-JP" altLang="en-US" dirty="0"/>
                        <a:t>現象</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真因</a:t>
                      </a:r>
                      <a:r>
                        <a:rPr kumimoji="1" lang="ja-JP" altLang="en-US" sz="1050" dirty="0"/>
                        <a:t>（仕組・習慣など）</a:t>
                      </a:r>
                      <a:endParaRPr kumimoji="1" lang="ja-JP" altLang="en-US" dirty="0"/>
                    </a:p>
                  </a:txBody>
                  <a:tcPr anchor="ctr"/>
                </a:tc>
                <a:extLst>
                  <a:ext uri="{0D108BD9-81ED-4DB2-BD59-A6C34878D82A}">
                    <a16:rowId xmlns:a16="http://schemas.microsoft.com/office/drawing/2014/main" val="250303120"/>
                  </a:ext>
                </a:extLst>
              </a:tr>
              <a:tr h="702238">
                <a:tc>
                  <a:txBody>
                    <a:bodyPr/>
                    <a:lstStyle/>
                    <a:p>
                      <a:pPr algn="ctr"/>
                      <a:r>
                        <a:rPr kumimoji="1" lang="ja-JP" altLang="en-US" b="1" dirty="0"/>
                        <a:t>人</a:t>
                      </a:r>
                      <a:endParaRPr kumimoji="1" lang="en-US" altLang="ja-JP" b="1"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tc>
                  <a:txBody>
                    <a:bodyPr/>
                    <a:lstStyle/>
                    <a:p>
                      <a:pPr algn="ctr"/>
                      <a:endParaRPr kumimoji="1" lang="ja-JP" altLang="en-US" dirty="0"/>
                    </a:p>
                  </a:txBody>
                  <a:tcPr anchor="ctr"/>
                </a:tc>
                <a:extLst>
                  <a:ext uri="{0D108BD9-81ED-4DB2-BD59-A6C34878D82A}">
                    <a16:rowId xmlns:a16="http://schemas.microsoft.com/office/drawing/2014/main" val="4019912812"/>
                  </a:ext>
                </a:extLst>
              </a:tr>
              <a:tr h="860611">
                <a:tc>
                  <a:txBody>
                    <a:bodyPr/>
                    <a:lstStyle/>
                    <a:p>
                      <a:pPr algn="ctr"/>
                      <a:r>
                        <a:rPr kumimoji="1" lang="ja-JP" altLang="en-US" b="1" dirty="0"/>
                        <a:t>モノ</a:t>
                      </a:r>
                      <a:endParaRPr kumimoji="1" lang="en-US" altLang="ja-JP" b="1"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tc>
                  <a:txBody>
                    <a:bodyPr/>
                    <a:lstStyle/>
                    <a:p>
                      <a:pPr algn="ctr"/>
                      <a:endParaRPr kumimoji="1" lang="ja-JP" altLang="en-US" dirty="0"/>
                    </a:p>
                  </a:txBody>
                  <a:tcPr anchor="ctr"/>
                </a:tc>
                <a:extLst>
                  <a:ext uri="{0D108BD9-81ED-4DB2-BD59-A6C34878D82A}">
                    <a16:rowId xmlns:a16="http://schemas.microsoft.com/office/drawing/2014/main" val="4076345857"/>
                  </a:ext>
                </a:extLst>
              </a:tr>
              <a:tr h="744071">
                <a:tc>
                  <a:txBody>
                    <a:bodyPr/>
                    <a:lstStyle/>
                    <a:p>
                      <a:pPr algn="ctr"/>
                      <a:r>
                        <a:rPr kumimoji="1" lang="ja-JP" altLang="en-US" b="1" dirty="0"/>
                        <a:t>カネ</a:t>
                      </a:r>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2765673160"/>
                  </a:ext>
                </a:extLst>
              </a:tr>
              <a:tr h="941294">
                <a:tc>
                  <a:txBody>
                    <a:bodyPr/>
                    <a:lstStyle/>
                    <a:p>
                      <a:pPr algn="ctr"/>
                      <a:r>
                        <a:rPr kumimoji="1" lang="ja-JP" altLang="en-US" b="1" dirty="0"/>
                        <a:t>情報</a:t>
                      </a:r>
                    </a:p>
                  </a:txBody>
                  <a:tcPr anchor="ctr"/>
                </a:tc>
                <a:tc>
                  <a:txBody>
                    <a:bodyPr/>
                    <a:lstStyle/>
                    <a:p>
                      <a:pPr algn="ctr"/>
                      <a:endParaRPr kumimoji="1" lang="ja-JP" altLang="en-US"/>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extLst>
                  <a:ext uri="{0D108BD9-81ED-4DB2-BD59-A6C34878D82A}">
                    <a16:rowId xmlns:a16="http://schemas.microsoft.com/office/drawing/2014/main" val="762224649"/>
                  </a:ext>
                </a:extLst>
              </a:tr>
              <a:tr h="779929">
                <a:tc>
                  <a:txBody>
                    <a:bodyPr/>
                    <a:lstStyle/>
                    <a:p>
                      <a:pPr algn="ctr"/>
                      <a:r>
                        <a:rPr kumimoji="1" lang="ja-JP" altLang="en-US" b="1" dirty="0"/>
                        <a:t>時間</a:t>
                      </a:r>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extLst>
                  <a:ext uri="{0D108BD9-81ED-4DB2-BD59-A6C34878D82A}">
                    <a16:rowId xmlns:a16="http://schemas.microsoft.com/office/drawing/2014/main" val="1869095987"/>
                  </a:ext>
                </a:extLst>
              </a:tr>
              <a:tr h="938835">
                <a:tc>
                  <a:txBody>
                    <a:bodyPr/>
                    <a:lstStyle/>
                    <a:p>
                      <a:pPr algn="ctr"/>
                      <a:r>
                        <a:rPr kumimoji="1" lang="ja-JP" altLang="en-US" b="1" dirty="0"/>
                        <a:t>知的財産</a:t>
                      </a:r>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tc>
                  <a:txBody>
                    <a:bodyPr/>
                    <a:lstStyle/>
                    <a:p>
                      <a:pPr algn="ctr"/>
                      <a:endParaRPr kumimoji="1" lang="ja-JP" altLang="en-US"/>
                    </a:p>
                  </a:txBody>
                  <a:tcPr anchor="ctr"/>
                </a:tc>
                <a:tc>
                  <a:txBody>
                    <a:bodyPr/>
                    <a:lstStyle/>
                    <a:p>
                      <a:pPr algn="ctr"/>
                      <a:endParaRPr kumimoji="1" lang="ja-JP" altLang="en-US" dirty="0"/>
                    </a:p>
                  </a:txBody>
                  <a:tcPr anchor="ctr"/>
                </a:tc>
                <a:extLst>
                  <a:ext uri="{0D108BD9-81ED-4DB2-BD59-A6C34878D82A}">
                    <a16:rowId xmlns:a16="http://schemas.microsoft.com/office/drawing/2014/main" val="2915170623"/>
                  </a:ext>
                </a:extLst>
              </a:tr>
            </a:tbl>
          </a:graphicData>
        </a:graphic>
      </p:graphicFrame>
    </p:spTree>
    <p:extLst>
      <p:ext uri="{BB962C8B-B14F-4D97-AF65-F5344CB8AC3E}">
        <p14:creationId xmlns:p14="http://schemas.microsoft.com/office/powerpoint/2010/main" val="665007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子どもと同じようにワクワクする方を選んで、優柔不断から卒業する｜今年こそ、「直感」を磨いて人生を変える！｜ワタナベ薫 - 幻冬舎plus">
            <a:extLst>
              <a:ext uri="{FF2B5EF4-FFF2-40B4-BE49-F238E27FC236}">
                <a16:creationId xmlns:a16="http://schemas.microsoft.com/office/drawing/2014/main" id="{6CE01300-5FD2-4A93-9062-451A8EB52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52"/>
          <a:stretch/>
        </p:blipFill>
        <p:spPr bwMode="auto">
          <a:xfrm>
            <a:off x="-548" y="-2671"/>
            <a:ext cx="12192548" cy="684635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2BA01D27-E3E0-41A8-8A66-EDC687C64646}"/>
              </a:ext>
            </a:extLst>
          </p:cNvPr>
          <p:cNvSpPr txBox="1"/>
          <p:nvPr/>
        </p:nvSpPr>
        <p:spPr>
          <a:xfrm>
            <a:off x="962295" y="2528794"/>
            <a:ext cx="10522131" cy="4339650"/>
          </a:xfrm>
          <a:prstGeom prst="rect">
            <a:avLst/>
          </a:prstGeom>
          <a:noFill/>
        </p:spPr>
        <p:txBody>
          <a:bodyPr wrap="square" rtlCol="0">
            <a:spAutoFit/>
          </a:bodyPr>
          <a:lstStyle/>
          <a:p>
            <a:pPr algn="ctr"/>
            <a:r>
              <a:rPr kumimoji="1" lang="ja-JP" altLang="en-US" sz="13800" b="1" dirty="0">
                <a:solidFill>
                  <a:srgbClr val="FF0000"/>
                </a:solidFill>
                <a:effectLst>
                  <a:glow rad="127000">
                    <a:schemeClr val="bg1"/>
                  </a:glow>
                </a:effectLst>
              </a:rPr>
              <a:t>熱狂社員</a:t>
            </a:r>
            <a:endParaRPr kumimoji="1" lang="en-US" altLang="ja-JP" sz="13800" b="1" dirty="0">
              <a:solidFill>
                <a:srgbClr val="FF0000"/>
              </a:solidFill>
              <a:effectLst>
                <a:glow rad="127000">
                  <a:schemeClr val="bg1"/>
                </a:glow>
              </a:effectLst>
            </a:endParaRPr>
          </a:p>
          <a:p>
            <a:pPr algn="ctr"/>
            <a:r>
              <a:rPr kumimoji="1" lang="ja-JP" altLang="en-US" sz="13800" b="1" dirty="0">
                <a:solidFill>
                  <a:srgbClr val="FF00FF"/>
                </a:solidFill>
                <a:effectLst>
                  <a:glow rad="127000">
                    <a:schemeClr val="bg1"/>
                  </a:glow>
                </a:effectLst>
              </a:rPr>
              <a:t>ワクワク</a:t>
            </a:r>
          </a:p>
        </p:txBody>
      </p:sp>
    </p:spTree>
    <p:extLst>
      <p:ext uri="{BB962C8B-B14F-4D97-AF65-F5344CB8AC3E}">
        <p14:creationId xmlns:p14="http://schemas.microsoft.com/office/powerpoint/2010/main" val="518837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アップルストアの内装に商標権：欧州で承認 | WIRED.jp">
            <a:extLst>
              <a:ext uri="{FF2B5EF4-FFF2-40B4-BE49-F238E27FC236}">
                <a16:creationId xmlns:a16="http://schemas.microsoft.com/office/drawing/2014/main" id="{68E350A0-234C-4899-9A7E-6A989FE9B7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68" b="3193"/>
          <a:stretch/>
        </p:blipFill>
        <p:spPr bwMode="auto">
          <a:xfrm>
            <a:off x="0" y="983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85B2EB8-C415-4BED-89FF-055FCA036B0D}"/>
              </a:ext>
            </a:extLst>
          </p:cNvPr>
          <p:cNvSpPr txBox="1"/>
          <p:nvPr/>
        </p:nvSpPr>
        <p:spPr>
          <a:xfrm>
            <a:off x="941697" y="1651378"/>
            <a:ext cx="10426888" cy="2554545"/>
          </a:xfrm>
          <a:prstGeom prst="rect">
            <a:avLst/>
          </a:prstGeom>
          <a:noFill/>
        </p:spPr>
        <p:txBody>
          <a:bodyPr wrap="square" rtlCol="0">
            <a:spAutoFit/>
          </a:bodyPr>
          <a:lstStyle/>
          <a:p>
            <a:pPr algn="ctr"/>
            <a:r>
              <a:rPr kumimoji="1" lang="ja-JP" altLang="en-US" sz="4400" b="1" dirty="0">
                <a:solidFill>
                  <a:srgbClr val="00CCFF"/>
                </a:solidFill>
                <a:effectLst>
                  <a:glow rad="127000">
                    <a:schemeClr val="bg1"/>
                  </a:glow>
                </a:effectLst>
              </a:rPr>
              <a:t>最強の成功要因</a:t>
            </a:r>
            <a:endParaRPr kumimoji="1" lang="en-US" altLang="ja-JP" sz="4400" b="1" dirty="0">
              <a:solidFill>
                <a:srgbClr val="00CCFF"/>
              </a:solidFill>
              <a:effectLst>
                <a:glow rad="127000">
                  <a:schemeClr val="bg1"/>
                </a:glow>
              </a:effectLst>
            </a:endParaRPr>
          </a:p>
          <a:p>
            <a:pPr algn="ctr"/>
            <a:r>
              <a:rPr kumimoji="1" lang="ja-JP" altLang="en-US" sz="4400" b="1" dirty="0">
                <a:solidFill>
                  <a:srgbClr val="C00000"/>
                </a:solidFill>
                <a:effectLst>
                  <a:glow rad="127000">
                    <a:schemeClr val="bg1"/>
                  </a:glow>
                </a:effectLst>
              </a:rPr>
              <a:t>社員自身が自社製品に愛着を持つこと</a:t>
            </a:r>
            <a:endParaRPr kumimoji="1" lang="en-US" altLang="ja-JP" sz="4400" b="1" dirty="0">
              <a:solidFill>
                <a:srgbClr val="C00000"/>
              </a:solidFill>
              <a:effectLst>
                <a:glow rad="127000">
                  <a:schemeClr val="bg1"/>
                </a:glow>
              </a:effectLst>
            </a:endParaRPr>
          </a:p>
          <a:p>
            <a:pPr algn="r"/>
            <a:endParaRPr lang="en-US" altLang="ja-JP" sz="2400" b="1" dirty="0">
              <a:effectLst>
                <a:glow rad="127000">
                  <a:schemeClr val="bg1"/>
                </a:glow>
              </a:effectLst>
            </a:endParaRPr>
          </a:p>
          <a:p>
            <a:pPr algn="r"/>
            <a:endParaRPr lang="en-US" altLang="ja-JP" sz="2400" b="1" dirty="0">
              <a:effectLst>
                <a:glow rad="127000">
                  <a:schemeClr val="bg1"/>
                </a:glow>
              </a:effectLst>
            </a:endParaRPr>
          </a:p>
          <a:p>
            <a:pPr algn="r"/>
            <a:r>
              <a:rPr lang="ja-JP" altLang="en-US" sz="2400" b="1" dirty="0">
                <a:solidFill>
                  <a:srgbClr val="00CCFF"/>
                </a:solidFill>
                <a:effectLst>
                  <a:glow rad="127000">
                    <a:schemeClr val="bg1"/>
                  </a:glow>
                </a:effectLst>
              </a:rPr>
              <a:t>アップルストア開設</a:t>
            </a:r>
            <a:r>
              <a:rPr lang="en-US" altLang="ja-JP" sz="2400" b="1" dirty="0">
                <a:solidFill>
                  <a:srgbClr val="00CCFF"/>
                </a:solidFill>
                <a:effectLst>
                  <a:glow rad="127000">
                    <a:schemeClr val="bg1"/>
                  </a:glow>
                </a:effectLst>
              </a:rPr>
              <a:t>PJT</a:t>
            </a:r>
            <a:r>
              <a:rPr lang="ja-JP" altLang="en-US" sz="2400" b="1" dirty="0">
                <a:solidFill>
                  <a:srgbClr val="00CCFF"/>
                </a:solidFill>
                <a:effectLst>
                  <a:glow rad="127000">
                    <a:schemeClr val="bg1"/>
                  </a:glow>
                </a:effectLst>
              </a:rPr>
              <a:t>　上級副社長ロン・ジョンソン</a:t>
            </a:r>
            <a:endParaRPr kumimoji="1" lang="ja-JP" altLang="en-US" sz="2400" b="1" dirty="0">
              <a:solidFill>
                <a:srgbClr val="00CCFF"/>
              </a:solidFill>
              <a:effectLst>
                <a:glow rad="127000">
                  <a:schemeClr val="bg1"/>
                </a:glow>
              </a:effectLst>
            </a:endParaRPr>
          </a:p>
        </p:txBody>
      </p:sp>
    </p:spTree>
    <p:extLst>
      <p:ext uri="{BB962C8B-B14F-4D97-AF65-F5344CB8AC3E}">
        <p14:creationId xmlns:p14="http://schemas.microsoft.com/office/powerpoint/2010/main" val="226743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不安が「ワキアセ」に含まれる化学物質で他人に伝染していたと判明！">
            <a:extLst>
              <a:ext uri="{FF2B5EF4-FFF2-40B4-BE49-F238E27FC236}">
                <a16:creationId xmlns:a16="http://schemas.microsoft.com/office/drawing/2014/main" id="{B73870BF-C1BA-4A51-AF2B-C9C8015B2A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5556"/>
          <a:stretch/>
        </p:blipFill>
        <p:spPr bwMode="auto">
          <a:xfrm>
            <a:off x="0" y="2729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EF7EA637-9197-4A12-8143-8156686CE0E7}"/>
              </a:ext>
            </a:extLst>
          </p:cNvPr>
          <p:cNvSpPr txBox="1"/>
          <p:nvPr/>
        </p:nvSpPr>
        <p:spPr>
          <a:xfrm>
            <a:off x="2183643" y="4585654"/>
            <a:ext cx="8147713" cy="2139047"/>
          </a:xfrm>
          <a:prstGeom prst="rect">
            <a:avLst/>
          </a:prstGeom>
          <a:noFill/>
        </p:spPr>
        <p:txBody>
          <a:bodyPr wrap="square" rtlCol="0">
            <a:spAutoFit/>
          </a:bodyPr>
          <a:lstStyle/>
          <a:p>
            <a:pPr algn="ctr"/>
            <a:r>
              <a:rPr kumimoji="1" lang="ja-JP" altLang="en-US" sz="11500" b="1" dirty="0">
                <a:solidFill>
                  <a:srgbClr val="0F0BB5"/>
                </a:solidFill>
                <a:effectLst>
                  <a:glow rad="127000">
                    <a:schemeClr val="bg1"/>
                  </a:glow>
                </a:effectLst>
              </a:rPr>
              <a:t>感情伝染</a:t>
            </a:r>
            <a:endParaRPr kumimoji="1" lang="en-US" altLang="ja-JP" sz="11500" b="1" dirty="0">
              <a:solidFill>
                <a:srgbClr val="0F0BB5"/>
              </a:solidFill>
              <a:effectLst>
                <a:glow rad="127000">
                  <a:schemeClr val="bg1"/>
                </a:glow>
              </a:effectLst>
            </a:endParaRPr>
          </a:p>
          <a:p>
            <a:pPr algn="r"/>
            <a:r>
              <a:rPr lang="ja-JP" altLang="en-US" b="1" dirty="0">
                <a:solidFill>
                  <a:srgbClr val="0F0BB5"/>
                </a:solidFill>
                <a:effectLst>
                  <a:glow rad="127000">
                    <a:schemeClr val="bg1"/>
                  </a:glow>
                </a:effectLst>
              </a:rPr>
              <a:t>シカゴ大学心理学教授　ジョン・カシオッポ</a:t>
            </a:r>
            <a:endParaRPr kumimoji="1" lang="ja-JP" altLang="en-US" b="1" dirty="0">
              <a:solidFill>
                <a:srgbClr val="0F0BB5"/>
              </a:solidFill>
              <a:effectLst>
                <a:glow rad="127000">
                  <a:schemeClr val="bg1"/>
                </a:glow>
              </a:effectLst>
            </a:endParaRPr>
          </a:p>
        </p:txBody>
      </p:sp>
    </p:spTree>
    <p:extLst>
      <p:ext uri="{BB962C8B-B14F-4D97-AF65-F5344CB8AC3E}">
        <p14:creationId xmlns:p14="http://schemas.microsoft.com/office/powerpoint/2010/main" val="40162793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4446</Words>
  <Application>Microsoft Office PowerPoint</Application>
  <PresentationFormat>ワイド画面</PresentationFormat>
  <Paragraphs>683</Paragraphs>
  <Slides>63</Slides>
  <Notes>38</Notes>
  <HiddenSlides>1</HiddenSlides>
  <MMClips>2</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63</vt:i4>
      </vt:variant>
    </vt:vector>
  </HeadingPairs>
  <TitlesOfParts>
    <vt:vector size="77" baseType="lpstr">
      <vt:lpstr>Hiragino Kaku Gothic ProN</vt:lpstr>
      <vt:lpstr>HK Grotesk</vt:lpstr>
      <vt:lpstr>Meiryo UI</vt:lpstr>
      <vt:lpstr>Noto Sans JP</vt:lpstr>
      <vt:lpstr>YakuHanJP</vt:lpstr>
      <vt:lpstr>ヒラギノ角ゴ Pro W3</vt:lpstr>
      <vt:lpstr>メイリオ</vt:lpstr>
      <vt:lpstr>游ゴシック</vt:lpstr>
      <vt:lpstr>游明朝</vt:lpstr>
      <vt:lpstr>arial</vt:lpstr>
      <vt:lpstr>arial</vt:lpstr>
      <vt:lpstr>Calibri</vt:lpstr>
      <vt:lpstr>Century Gothic</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木下典彦</dc:creator>
  <cp:lastModifiedBy>木下典彦</cp:lastModifiedBy>
  <cp:revision>72</cp:revision>
  <dcterms:created xsi:type="dcterms:W3CDTF">2022-03-07T01:59:43Z</dcterms:created>
  <dcterms:modified xsi:type="dcterms:W3CDTF">2022-03-16T06:37:00Z</dcterms:modified>
</cp:coreProperties>
</file>